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990" r:id="rId1"/>
  </p:sldMasterIdLst>
  <p:notesMasterIdLst>
    <p:notesMasterId r:id="rId23"/>
  </p:notesMasterIdLst>
  <p:sldIdLst>
    <p:sldId id="256" r:id="rId2"/>
    <p:sldId id="277" r:id="rId3"/>
    <p:sldId id="278" r:id="rId4"/>
    <p:sldId id="279" r:id="rId5"/>
    <p:sldId id="280" r:id="rId6"/>
    <p:sldId id="281" r:id="rId7"/>
    <p:sldId id="283" r:id="rId8"/>
    <p:sldId id="285" r:id="rId9"/>
    <p:sldId id="304" r:id="rId10"/>
    <p:sldId id="329" r:id="rId11"/>
    <p:sldId id="284" r:id="rId12"/>
    <p:sldId id="286" r:id="rId13"/>
    <p:sldId id="301" r:id="rId14"/>
    <p:sldId id="287" r:id="rId15"/>
    <p:sldId id="288" r:id="rId16"/>
    <p:sldId id="289" r:id="rId17"/>
    <p:sldId id="290" r:id="rId18"/>
    <p:sldId id="325" r:id="rId19"/>
    <p:sldId id="326" r:id="rId20"/>
    <p:sldId id="327" r:id="rId21"/>
    <p:sldId id="276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94939" autoAdjust="0"/>
  </p:normalViewPr>
  <p:slideViewPr>
    <p:cSldViewPr>
      <p:cViewPr varScale="1">
        <p:scale>
          <a:sx n="67" d="100"/>
          <a:sy n="67" d="100"/>
        </p:scale>
        <p:origin x="-138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AD618F2-E8AB-4EF1-BC79-A2A2A0C8DCAF}" type="datetimeFigureOut">
              <a:rPr lang="ru-RU"/>
              <a:pPr>
                <a:defRPr/>
              </a:pPr>
              <a:t>19.02.2014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5AEFC87-1A93-479C-806A-F7B5F8AAEC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47852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12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B2D6A8-CC5D-4ACF-A6AA-FC563FD1239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12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B2D6A8-CC5D-4ACF-A6AA-FC563FD1239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12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B2D6A8-CC5D-4ACF-A6AA-FC563FD1239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512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B2D6A8-CC5D-4ACF-A6AA-FC563FD1239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512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B2D6A8-CC5D-4ACF-A6AA-FC563FD1239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12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B2D6A8-CC5D-4ACF-A6AA-FC563FD1239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512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B2D6A8-CC5D-4ACF-A6AA-FC563FD1239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512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B2D6A8-CC5D-4ACF-A6AA-FC563FD1239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12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B2D6A8-CC5D-4ACF-A6AA-FC563FD1239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12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B2D6A8-CC5D-4ACF-A6AA-FC563FD1239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45E280-BED6-4BB4-AE5F-C12F08F2BD0D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12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B2D6A8-CC5D-4ACF-A6AA-FC563FD1239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2B40BA-EFA0-4A30-950B-2D25E9A9340B}" type="datetime1">
              <a:rPr lang="ru-RU" smtClean="0"/>
              <a:pPr>
                <a:defRPr/>
              </a:pPr>
              <a:t>19.02.2014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D5B89D-F9BD-443F-A2F0-AD29F7497C0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062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854E387-A50A-4037-8FEA-DCF140729E8F}" type="datetime1">
              <a:rPr lang="ru-RU" smtClean="0"/>
              <a:pPr>
                <a:defRPr/>
              </a:pPr>
              <a:t>19.02.2014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31B1A5-A361-42A2-A433-596B667812E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356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AF0094-9CAF-4987-BF72-9BBB6A2E598D}" type="datetime1">
              <a:rPr lang="ru-RU" smtClean="0"/>
              <a:pPr>
                <a:defRPr/>
              </a:pPr>
              <a:t>19.02.2014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897E2A-33F3-4E15-9EAA-EC8DAC48BFA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755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F018336-D3E0-4729-AEF1-3B7EC9C9B7BC}" type="datetime1">
              <a:rPr lang="ru-RU" smtClean="0"/>
              <a:pPr>
                <a:defRPr/>
              </a:pPr>
              <a:t>19.02.2014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00FEBD-ADF4-4725-84E1-A2086D85298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2554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56DD56C-8675-4EAD-8C2C-5342DE36FDD5}" type="datetime1">
              <a:rPr lang="ru-RU" smtClean="0"/>
              <a:pPr>
                <a:defRPr/>
              </a:pPr>
              <a:t>19.02.2014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CAB455-F039-4152-8E26-422238285CF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4661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CB3FAD4-B66C-454A-9843-E0A9300D758D}" type="datetime1">
              <a:rPr lang="ru-RU" smtClean="0"/>
              <a:pPr>
                <a:defRPr/>
              </a:pPr>
              <a:t>19.02.2014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CF3F9D-3E9F-4C0B-BA01-8AA789B5827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288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7398BD-82F3-4FDE-8D4C-204EEA874CAD}" type="datetime1">
              <a:rPr lang="ru-RU" smtClean="0"/>
              <a:pPr>
                <a:defRPr/>
              </a:pPr>
              <a:t>19.02.2014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A8BFB6-CE2A-4E26-BAEF-BD15C0DFB58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746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CF7BBC5-F9D6-4399-A104-6D0C18296272}" type="datetime1">
              <a:rPr lang="ru-RU" smtClean="0"/>
              <a:pPr>
                <a:defRPr/>
              </a:pPr>
              <a:t>19.02.2014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26A979-9F86-4BDF-BB33-0E137D7D4A0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6746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DDDB24-458C-4811-9AB2-092852B1BA67}" type="datetime1">
              <a:rPr lang="ru-RU" smtClean="0"/>
              <a:pPr>
                <a:defRPr/>
              </a:pPr>
              <a:t>19.02.2014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1A92BE-4DB1-41E0-9C49-9D98789C0C3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3224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5821AB6-8AF6-4DF1-8759-6D82387B36EA}" type="datetime1">
              <a:rPr lang="ru-RU" smtClean="0"/>
              <a:pPr>
                <a:defRPr/>
              </a:pPr>
              <a:t>19.02.2014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CACE7F-A3DC-464F-84A4-89D3D88EC4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853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9E065A-021F-4343-8C3E-8BD27F821433}" type="datetime1">
              <a:rPr lang="ru-RU" smtClean="0"/>
              <a:pPr>
                <a:defRPr/>
              </a:pPr>
              <a:t>19.02.2014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377A6D-F161-4B7C-8542-8272F84562A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158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19D6892-69CD-4DC6-B2C8-FBD303C0672B}" type="datetime1">
              <a:rPr lang="ru-RU" smtClean="0"/>
              <a:pPr>
                <a:defRPr/>
              </a:pPr>
              <a:t>19.02.2014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4F21A53-5EBE-42D3-B9DB-432ABEAC0F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74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1" r:id="rId1"/>
    <p:sldLayoutId id="2147483992" r:id="rId2"/>
    <p:sldLayoutId id="2147483993" r:id="rId3"/>
    <p:sldLayoutId id="2147483994" r:id="rId4"/>
    <p:sldLayoutId id="2147483995" r:id="rId5"/>
    <p:sldLayoutId id="2147483996" r:id="rId6"/>
    <p:sldLayoutId id="2147483997" r:id="rId7"/>
    <p:sldLayoutId id="2147483998" r:id="rId8"/>
    <p:sldLayoutId id="2147483999" r:id="rId9"/>
    <p:sldLayoutId id="2147484000" r:id="rId10"/>
    <p:sldLayoutId id="214748400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780928"/>
            <a:ext cx="7772400" cy="74994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800" dirty="0" smtClean="0"/>
              <a:t>ФГОС ДО. </a:t>
            </a:r>
            <a:r>
              <a:rPr lang="ru-RU" sz="2800" dirty="0"/>
              <a:t>Финансовые механизмы </a:t>
            </a:r>
            <a:r>
              <a:rPr lang="ru-RU" sz="2800" dirty="0" smtClean="0"/>
              <a:t>реализации</a:t>
            </a:r>
            <a:endParaRPr lang="ru-RU" sz="2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12B343-B113-4E2F-B525-DD389B751FEC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3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5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11DBAB-B297-467A-B699-CCDE1E99EE31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36573" y="909295"/>
            <a:ext cx="784887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«В </a:t>
            </a:r>
            <a:r>
              <a:rPr lang="ru-RU" sz="1600" dirty="0"/>
              <a:t>Российской Федерации гарантируются общедоступность и бесплатность дошкольного образования в соответствии</a:t>
            </a:r>
            <a:r>
              <a:rPr lang="ru-RU" sz="1600" b="1" dirty="0"/>
              <a:t> с федеральным государственным образовательным стандартом</a:t>
            </a:r>
            <a:r>
              <a:rPr lang="ru-RU" sz="1600" dirty="0"/>
              <a:t>» </a:t>
            </a:r>
            <a:r>
              <a:rPr lang="ru-RU" sz="1600" dirty="0" smtClean="0">
                <a:solidFill>
                  <a:srgbClr val="00B0F0"/>
                </a:solidFill>
              </a:rPr>
              <a:t>(закон «об образовании в Российской Федерации» ст.5</a:t>
            </a:r>
            <a:r>
              <a:rPr lang="ru-RU" sz="1600" dirty="0">
                <a:solidFill>
                  <a:srgbClr val="00B0F0"/>
                </a:solidFill>
              </a:rPr>
              <a:t>, </a:t>
            </a:r>
            <a:r>
              <a:rPr lang="ru-RU" sz="1600" dirty="0" smtClean="0">
                <a:solidFill>
                  <a:srgbClr val="00B0F0"/>
                </a:solidFill>
              </a:rPr>
              <a:t>ч.3.)</a:t>
            </a:r>
          </a:p>
          <a:p>
            <a:pPr algn="just"/>
            <a:endParaRPr lang="ru-RU" sz="1600" dirty="0" smtClean="0">
              <a:solidFill>
                <a:srgbClr val="00B0F0"/>
              </a:solidFill>
            </a:endParaRPr>
          </a:p>
          <a:p>
            <a:pPr algn="just"/>
            <a:r>
              <a:rPr lang="ru-RU" sz="1600" dirty="0" smtClean="0"/>
              <a:t>К полномочиям Субъекта РФ отнесена «</a:t>
            </a:r>
            <a:r>
              <a:rPr lang="ru-RU" sz="1600" b="1" dirty="0" smtClean="0"/>
              <a:t>реализация прав </a:t>
            </a:r>
            <a:r>
              <a:rPr lang="ru-RU" sz="1600" dirty="0" smtClean="0"/>
              <a:t>граждан на получение общедоступного и бесплатного дошкольного образования в … дошкольных образовательных организациях» </a:t>
            </a:r>
            <a:r>
              <a:rPr lang="ru-RU" sz="1600" dirty="0" smtClean="0">
                <a:solidFill>
                  <a:srgbClr val="00B0F0"/>
                </a:solidFill>
              </a:rPr>
              <a:t>(Закон ст.8, ч.1, п.3 и п.6)</a:t>
            </a:r>
            <a:r>
              <a:rPr lang="ru-RU" sz="1600" dirty="0" smtClean="0"/>
              <a:t>; к полномочиям местных властей «организация предоставления дошкольного образования…» </a:t>
            </a:r>
            <a:r>
              <a:rPr lang="ru-RU" sz="1600" dirty="0" smtClean="0">
                <a:solidFill>
                  <a:srgbClr val="00B0F0"/>
                </a:solidFill>
              </a:rPr>
              <a:t>(Закон ст.9, ч.1, п.1)</a:t>
            </a:r>
          </a:p>
          <a:p>
            <a:pPr algn="just"/>
            <a:endParaRPr lang="ru-RU" sz="1600" dirty="0" smtClean="0">
              <a:solidFill>
                <a:srgbClr val="00B0F0"/>
              </a:solidFill>
            </a:endParaRPr>
          </a:p>
          <a:p>
            <a:pPr algn="just"/>
            <a:r>
              <a:rPr lang="ru-RU" sz="1600" dirty="0"/>
              <a:t>За присмотр и уход за ребенком учредитель </a:t>
            </a:r>
            <a:r>
              <a:rPr lang="ru-RU" sz="1600" dirty="0" smtClean="0"/>
              <a:t>организации, осуществляющей образовательную деятельность, </a:t>
            </a:r>
            <a:r>
              <a:rPr lang="ru-RU" sz="1600" dirty="0"/>
              <a:t>вправе устанавливать плату, взимаемую с родителей </a:t>
            </a:r>
            <a:r>
              <a:rPr lang="ru-RU" sz="1600" dirty="0">
                <a:solidFill>
                  <a:srgbClr val="00B0F0"/>
                </a:solidFill>
              </a:rPr>
              <a:t>(Закон </a:t>
            </a:r>
            <a:r>
              <a:rPr lang="ru-RU" sz="1600" dirty="0" smtClean="0">
                <a:solidFill>
                  <a:srgbClr val="00B0F0"/>
                </a:solidFill>
              </a:rPr>
              <a:t>ст.65, ч.2)</a:t>
            </a:r>
          </a:p>
          <a:p>
            <a:pPr marL="342900" indent="-342900" algn="just">
              <a:buAutoNum type="arabicPeriod"/>
            </a:pPr>
            <a:endParaRPr lang="ru-RU" sz="1600" dirty="0" smtClean="0"/>
          </a:p>
          <a:p>
            <a:pPr marL="342900" indent="-342900" algn="just">
              <a:buAutoNum type="arabicPeriod"/>
            </a:pP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36574" y="4941168"/>
            <a:ext cx="78488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/>
              <a:t>Стандарт</a:t>
            </a:r>
            <a:r>
              <a:rPr lang="ru-RU" sz="1600" dirty="0" smtClean="0"/>
              <a:t> – основополагающий документ, на основании которого будут разделяться обязательства государства и родителей по оплате обучения и присмотра и ухода в детском саду.</a:t>
            </a:r>
            <a:endParaRPr lang="ru-RU" sz="1600" dirty="0"/>
          </a:p>
        </p:txBody>
      </p:sp>
      <p:sp>
        <p:nvSpPr>
          <p:cNvPr id="7" name="Левая фигурная скобка 6"/>
          <p:cNvSpPr/>
          <p:nvPr/>
        </p:nvSpPr>
        <p:spPr>
          <a:xfrm rot="16200000">
            <a:off x="4460876" y="725028"/>
            <a:ext cx="364542" cy="784887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7663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/>
          <p:cNvSpPr/>
          <p:nvPr/>
        </p:nvSpPr>
        <p:spPr>
          <a:xfrm>
            <a:off x="5796136" y="462267"/>
            <a:ext cx="2927417" cy="475252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Не связаны с реализацией Программы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10603" y="491211"/>
            <a:ext cx="4997501" cy="475252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r>
              <a:rPr lang="ru-RU" dirty="0" smtClean="0"/>
              <a:t>Реализация Программы требует</a:t>
            </a:r>
            <a:endParaRPr lang="ru-RU" dirty="0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3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5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11DBAB-B297-467A-B699-CCDE1E99EE31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773737" y="997028"/>
            <a:ext cx="2520280" cy="612068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воспитатели</a:t>
            </a:r>
            <a:endParaRPr lang="ru-RU" sz="1400" dirty="0"/>
          </a:p>
        </p:txBody>
      </p:sp>
      <p:sp>
        <p:nvSpPr>
          <p:cNvPr id="15" name="Овал 14"/>
          <p:cNvSpPr/>
          <p:nvPr/>
        </p:nvSpPr>
        <p:spPr>
          <a:xfrm>
            <a:off x="2429921" y="709517"/>
            <a:ext cx="2520280" cy="612068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пом. воспитателей</a:t>
            </a:r>
            <a:endParaRPr lang="ru-RU" sz="1400" dirty="0"/>
          </a:p>
        </p:txBody>
      </p:sp>
      <p:sp>
        <p:nvSpPr>
          <p:cNvPr id="16" name="Овал 15"/>
          <p:cNvSpPr/>
          <p:nvPr/>
        </p:nvSpPr>
        <p:spPr>
          <a:xfrm>
            <a:off x="989761" y="2917499"/>
            <a:ext cx="2520280" cy="612068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муз. работники</a:t>
            </a:r>
            <a:endParaRPr lang="ru-RU" sz="1400" dirty="0"/>
          </a:p>
        </p:txBody>
      </p:sp>
      <p:sp>
        <p:nvSpPr>
          <p:cNvPr id="17" name="Овал 16"/>
          <p:cNvSpPr/>
          <p:nvPr/>
        </p:nvSpPr>
        <p:spPr>
          <a:xfrm>
            <a:off x="2573937" y="1951655"/>
            <a:ext cx="2520280" cy="612068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физ. работники</a:t>
            </a:r>
            <a:endParaRPr lang="ru-RU" sz="1400" dirty="0"/>
          </a:p>
        </p:txBody>
      </p:sp>
      <p:sp>
        <p:nvSpPr>
          <p:cNvPr id="18" name="Овал 17"/>
          <p:cNvSpPr/>
          <p:nvPr/>
        </p:nvSpPr>
        <p:spPr>
          <a:xfrm>
            <a:off x="2775090" y="1290079"/>
            <a:ext cx="2520280" cy="612068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педагоги доп. образования</a:t>
            </a:r>
            <a:endParaRPr lang="ru-RU" sz="1400" dirty="0"/>
          </a:p>
        </p:txBody>
      </p:sp>
      <p:sp>
        <p:nvSpPr>
          <p:cNvPr id="19" name="Овал 18"/>
          <p:cNvSpPr/>
          <p:nvPr/>
        </p:nvSpPr>
        <p:spPr>
          <a:xfrm>
            <a:off x="1157180" y="1424779"/>
            <a:ext cx="2520280" cy="612068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социальные педагоги</a:t>
            </a:r>
            <a:endParaRPr lang="ru-RU" sz="1400" dirty="0"/>
          </a:p>
        </p:txBody>
      </p:sp>
      <p:sp>
        <p:nvSpPr>
          <p:cNvPr id="20" name="Овал 19"/>
          <p:cNvSpPr/>
          <p:nvPr/>
        </p:nvSpPr>
        <p:spPr>
          <a:xfrm>
            <a:off x="638076" y="1902147"/>
            <a:ext cx="2520280" cy="612068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логопеды</a:t>
            </a:r>
            <a:endParaRPr lang="ru-RU" sz="1400" dirty="0"/>
          </a:p>
        </p:txBody>
      </p:sp>
      <p:sp>
        <p:nvSpPr>
          <p:cNvPr id="21" name="Овал 20"/>
          <p:cNvSpPr/>
          <p:nvPr/>
        </p:nvSpPr>
        <p:spPr>
          <a:xfrm>
            <a:off x="2775090" y="3143967"/>
            <a:ext cx="2520280" cy="612068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дефектологи</a:t>
            </a:r>
            <a:endParaRPr lang="ru-RU" sz="1400" dirty="0"/>
          </a:p>
        </p:txBody>
      </p:sp>
      <p:sp>
        <p:nvSpPr>
          <p:cNvPr id="22" name="Овал 21"/>
          <p:cNvSpPr/>
          <p:nvPr/>
        </p:nvSpPr>
        <p:spPr>
          <a:xfrm>
            <a:off x="2861969" y="2561441"/>
            <a:ext cx="2520280" cy="612068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старшие воспитатели</a:t>
            </a:r>
            <a:endParaRPr lang="ru-RU" sz="1400" dirty="0"/>
          </a:p>
        </p:txBody>
      </p:sp>
      <p:sp>
        <p:nvSpPr>
          <p:cNvPr id="23" name="Овал 22"/>
          <p:cNvSpPr/>
          <p:nvPr/>
        </p:nvSpPr>
        <p:spPr>
          <a:xfrm>
            <a:off x="845745" y="2304743"/>
            <a:ext cx="2520280" cy="612068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прочие </a:t>
            </a:r>
            <a:r>
              <a:rPr lang="ru-RU" sz="1400" dirty="0" err="1" smtClean="0"/>
              <a:t>педработники</a:t>
            </a:r>
            <a:endParaRPr lang="ru-RU" sz="1400" dirty="0"/>
          </a:p>
        </p:txBody>
      </p:sp>
      <p:sp>
        <p:nvSpPr>
          <p:cNvPr id="24" name="Овал 23"/>
          <p:cNvSpPr/>
          <p:nvPr/>
        </p:nvSpPr>
        <p:spPr>
          <a:xfrm>
            <a:off x="845745" y="3450001"/>
            <a:ext cx="2520280" cy="612068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АУП</a:t>
            </a:r>
            <a:endParaRPr lang="ru-RU" sz="1400" dirty="0"/>
          </a:p>
        </p:txBody>
      </p:sp>
      <p:sp>
        <p:nvSpPr>
          <p:cNvPr id="25" name="Овал 24"/>
          <p:cNvSpPr/>
          <p:nvPr/>
        </p:nvSpPr>
        <p:spPr>
          <a:xfrm>
            <a:off x="2843662" y="3553553"/>
            <a:ext cx="2520280" cy="612068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прочий обслуживающий персонал</a:t>
            </a:r>
            <a:endParaRPr lang="ru-RU" sz="1400" dirty="0"/>
          </a:p>
        </p:txBody>
      </p:sp>
      <p:sp>
        <p:nvSpPr>
          <p:cNvPr id="26" name="Овал 25"/>
          <p:cNvSpPr/>
          <p:nvPr/>
        </p:nvSpPr>
        <p:spPr>
          <a:xfrm>
            <a:off x="5996681" y="1453241"/>
            <a:ext cx="2520280" cy="1080994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Обслуживающий персонал по приготовлению питания</a:t>
            </a:r>
            <a:endParaRPr lang="ru-RU" sz="1400" dirty="0"/>
          </a:p>
        </p:txBody>
      </p:sp>
      <p:sp>
        <p:nvSpPr>
          <p:cNvPr id="27" name="Овал 26"/>
          <p:cNvSpPr/>
          <p:nvPr/>
        </p:nvSpPr>
        <p:spPr>
          <a:xfrm>
            <a:off x="6012160" y="2639239"/>
            <a:ext cx="2520280" cy="1145258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Обслуживающий </a:t>
            </a:r>
            <a:r>
              <a:rPr lang="ru-RU" sz="1400" dirty="0" smtClean="0"/>
              <a:t>персонал по стирке, глажке и пр.</a:t>
            </a:r>
          </a:p>
        </p:txBody>
      </p:sp>
      <p:sp>
        <p:nvSpPr>
          <p:cNvPr id="32" name="Левая фигурная скобка 31"/>
          <p:cNvSpPr/>
          <p:nvPr/>
        </p:nvSpPr>
        <p:spPr>
          <a:xfrm rot="16200000">
            <a:off x="2837006" y="2865176"/>
            <a:ext cx="364543" cy="512167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Левая фигурная скобка 32"/>
          <p:cNvSpPr/>
          <p:nvPr/>
        </p:nvSpPr>
        <p:spPr>
          <a:xfrm rot="16200000">
            <a:off x="7077573" y="3962304"/>
            <a:ext cx="364543" cy="292741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766071" y="5733256"/>
            <a:ext cx="24865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оплатит государство</a:t>
            </a:r>
            <a:endParaRPr lang="ru-RU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5996681" y="5608283"/>
            <a:ext cx="248656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оплатят родители </a:t>
            </a:r>
            <a:r>
              <a:rPr lang="ru-RU" sz="1400" dirty="0" smtClean="0"/>
              <a:t>(уже около 850 рублей в месяц)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1489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3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5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11DBAB-B297-467A-B699-CCDE1E99EE31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36573" y="909295"/>
            <a:ext cx="78488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«</a:t>
            </a:r>
            <a:r>
              <a:rPr lang="ru-RU" sz="1600" dirty="0"/>
              <a:t>Образовательн</a:t>
            </a:r>
            <a:r>
              <a:rPr lang="ru-RU" sz="1600" b="1" dirty="0"/>
              <a:t>ые</a:t>
            </a:r>
            <a:r>
              <a:rPr lang="ru-RU" sz="1600" dirty="0"/>
              <a:t> программ</a:t>
            </a:r>
            <a:r>
              <a:rPr lang="ru-RU" sz="1600" b="1" dirty="0"/>
              <a:t>ы</a:t>
            </a:r>
            <a:r>
              <a:rPr lang="ru-RU" sz="1600" dirty="0"/>
              <a:t> дошкольного образования разрабатываются и утверждаются </a:t>
            </a:r>
            <a:r>
              <a:rPr lang="ru-RU" sz="1600" dirty="0" smtClean="0"/>
              <a:t>организацией»  </a:t>
            </a:r>
            <a:r>
              <a:rPr lang="ru-RU" sz="1600" dirty="0" smtClean="0">
                <a:solidFill>
                  <a:srgbClr val="00B0F0"/>
                </a:solidFill>
              </a:rPr>
              <a:t>(</a:t>
            </a:r>
            <a:r>
              <a:rPr lang="ru-RU" sz="1600" dirty="0">
                <a:solidFill>
                  <a:srgbClr val="00B0F0"/>
                </a:solidFill>
              </a:rPr>
              <a:t>Закон </a:t>
            </a:r>
            <a:r>
              <a:rPr lang="ru-RU" sz="1600" dirty="0" smtClean="0">
                <a:solidFill>
                  <a:srgbClr val="00B0F0"/>
                </a:solidFill>
              </a:rPr>
              <a:t>ст.12, ч.6.)</a:t>
            </a:r>
          </a:p>
          <a:p>
            <a:pPr algn="just"/>
            <a:endParaRPr lang="ru-RU" sz="1600" dirty="0">
              <a:solidFill>
                <a:srgbClr val="00B0F0"/>
              </a:solidFill>
            </a:endParaRPr>
          </a:p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Программ много. </a:t>
            </a:r>
            <a:r>
              <a:rPr lang="ru-RU" sz="1600" dirty="0" smtClean="0">
                <a:solidFill>
                  <a:srgbClr val="00B050"/>
                </a:solidFill>
              </a:rPr>
              <a:t>Программы разные. </a:t>
            </a:r>
          </a:p>
          <a:p>
            <a:pPr algn="ctr"/>
            <a:r>
              <a:rPr lang="ru-RU" sz="1600" dirty="0" smtClean="0"/>
              <a:t>для каждой программы необходимо:</a:t>
            </a:r>
            <a:endParaRPr lang="ru-RU" sz="1600" dirty="0">
              <a:solidFill>
                <a:srgbClr val="00B05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53739" y="4110171"/>
            <a:ext cx="784887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/>
              <a:t>Стандарт</a:t>
            </a:r>
            <a:r>
              <a:rPr lang="ru-RU" sz="1600" dirty="0" smtClean="0"/>
              <a:t> предполагает необходимость обеспечения минимальных кадровых условий и условий среды для любой Программы, независимо от ее содержания</a:t>
            </a:r>
          </a:p>
          <a:p>
            <a:pPr algn="just"/>
            <a:endParaRPr lang="ru-RU" sz="1600" dirty="0"/>
          </a:p>
          <a:p>
            <a:pPr algn="just"/>
            <a:r>
              <a:rPr lang="ru-RU" sz="1600" dirty="0" smtClean="0"/>
              <a:t>=</a:t>
            </a:r>
            <a:r>
              <a:rPr lang="en-US" sz="1600" dirty="0" smtClean="0"/>
              <a:t>&gt; </a:t>
            </a:r>
            <a:r>
              <a:rPr lang="ru-RU" sz="1600" dirty="0" smtClean="0"/>
              <a:t>объем финансового обеспечения определяется исходя из форм, направленности программы, контингента воспитанников, выбранного режима реализации программы и не зависит от самой программы.</a:t>
            </a:r>
          </a:p>
          <a:p>
            <a:pPr algn="just"/>
            <a:endParaRPr lang="ru-RU" sz="1600" dirty="0" smtClean="0"/>
          </a:p>
          <a:p>
            <a:pPr algn="ctr"/>
            <a:r>
              <a:rPr lang="ru-RU" sz="1600" b="1" i="1" dirty="0" smtClean="0"/>
              <a:t>финансирование по условиям</a:t>
            </a:r>
          </a:p>
        </p:txBody>
      </p:sp>
      <p:sp>
        <p:nvSpPr>
          <p:cNvPr id="7" name="Левая фигурная скобка 6"/>
          <p:cNvSpPr/>
          <p:nvPr/>
        </p:nvSpPr>
        <p:spPr>
          <a:xfrm rot="16200000">
            <a:off x="4480450" y="-169148"/>
            <a:ext cx="364542" cy="784887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36574" y="2492896"/>
            <a:ext cx="3312368" cy="61206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достаточное кадровое обеспечение</a:t>
            </a:r>
            <a:endParaRPr lang="ru-RU" sz="16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220389" y="2468897"/>
            <a:ext cx="3312368" cy="61206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достаточное обеспечение средствами обучения</a:t>
            </a:r>
            <a:endParaRPr lang="ru-RU" sz="1600" dirty="0"/>
          </a:p>
        </p:txBody>
      </p:sp>
      <p:sp>
        <p:nvSpPr>
          <p:cNvPr id="5" name="Плюс 4"/>
          <p:cNvSpPr/>
          <p:nvPr/>
        </p:nvSpPr>
        <p:spPr>
          <a:xfrm>
            <a:off x="4391119" y="2582906"/>
            <a:ext cx="504056" cy="432048"/>
          </a:xfrm>
          <a:prstGeom prst="mathPlu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5188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3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5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11DBAB-B297-467A-B699-CCDE1E99EE31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331640" y="468064"/>
            <a:ext cx="3672408" cy="576064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Сопровождение воспитателями </a:t>
            </a:r>
            <a:endParaRPr lang="ru-RU" sz="1600" dirty="0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331640" y="1404168"/>
            <a:ext cx="3672408" cy="576064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Сопровождение младшими воспитателями (помощниками)</a:t>
            </a:r>
            <a:endParaRPr lang="ru-RU" sz="1600" dirty="0"/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390526" y="3452397"/>
            <a:ext cx="3672408" cy="576064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Сопровождение прочими педагогическими работниками</a:t>
            </a:r>
            <a:endParaRPr lang="ru-RU" sz="1600" dirty="0"/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309936" y="2268264"/>
            <a:ext cx="3672408" cy="72008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Сопровождение специализированными педагогами при ОВЗ</a:t>
            </a:r>
            <a:endParaRPr lang="ru-RU" sz="1600" dirty="0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390526" y="4640552"/>
            <a:ext cx="3672408" cy="8640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Сопровождение </a:t>
            </a:r>
            <a:r>
              <a:rPr lang="ru-RU" sz="1600" dirty="0" err="1" smtClean="0"/>
              <a:t>АУПом</a:t>
            </a:r>
            <a:r>
              <a:rPr lang="ru-RU" sz="1600" dirty="0" smtClean="0"/>
              <a:t>, обслуживающим и медицинским </a:t>
            </a:r>
            <a:r>
              <a:rPr lang="ru-RU" sz="1600" dirty="0" smtClean="0"/>
              <a:t>персоналом, охранниками</a:t>
            </a:r>
            <a:endParaRPr lang="ru-RU" sz="1600" dirty="0"/>
          </a:p>
        </p:txBody>
      </p:sp>
      <p:sp>
        <p:nvSpPr>
          <p:cNvPr id="5" name="Правая фигурная скобка 4"/>
          <p:cNvSpPr/>
          <p:nvPr/>
        </p:nvSpPr>
        <p:spPr>
          <a:xfrm>
            <a:off x="5292080" y="468064"/>
            <a:ext cx="216024" cy="151216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724128" y="756096"/>
            <a:ext cx="29163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Должны быть обязательно. Количество определяется исходя из особенностей продолжительности работы</a:t>
            </a:r>
            <a:endParaRPr lang="ru-RU" sz="1600" dirty="0"/>
          </a:p>
        </p:txBody>
      </p:sp>
      <p:sp>
        <p:nvSpPr>
          <p:cNvPr id="39" name="Правая фигурная скобка 38"/>
          <p:cNvSpPr/>
          <p:nvPr/>
        </p:nvSpPr>
        <p:spPr>
          <a:xfrm>
            <a:off x="5292080" y="2268264"/>
            <a:ext cx="216024" cy="72008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5724128" y="2441025"/>
            <a:ext cx="29163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Должны быть в случаях</a:t>
            </a:r>
            <a:endParaRPr lang="ru-RU" sz="1600" dirty="0"/>
          </a:p>
        </p:txBody>
      </p:sp>
      <p:sp>
        <p:nvSpPr>
          <p:cNvPr id="41" name="Правая фигурная скобка 40"/>
          <p:cNvSpPr/>
          <p:nvPr/>
        </p:nvSpPr>
        <p:spPr>
          <a:xfrm>
            <a:off x="5292080" y="3452397"/>
            <a:ext cx="216024" cy="57606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5724128" y="3324979"/>
            <a:ext cx="29163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Должности определяются в зависимости от Программы.</a:t>
            </a:r>
            <a:endParaRPr lang="ru-RU" sz="1600" dirty="0"/>
          </a:p>
        </p:txBody>
      </p:sp>
      <p:sp>
        <p:nvSpPr>
          <p:cNvPr id="43" name="Правая фигурная скобка 42"/>
          <p:cNvSpPr/>
          <p:nvPr/>
        </p:nvSpPr>
        <p:spPr>
          <a:xfrm>
            <a:off x="5291484" y="4640552"/>
            <a:ext cx="216024" cy="86409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5724128" y="4533991"/>
            <a:ext cx="29163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Должны быть осуществлены «функции».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923335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вал 28"/>
          <p:cNvSpPr/>
          <p:nvPr/>
        </p:nvSpPr>
        <p:spPr>
          <a:xfrm>
            <a:off x="1691680" y="1988840"/>
            <a:ext cx="5832648" cy="144016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Присмотр и уход</a:t>
            </a:r>
            <a:endParaRPr lang="ru-RU" dirty="0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3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5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11DBAB-B297-467A-B699-CCDE1E99EE31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19772" y="593279"/>
            <a:ext cx="4104456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Образовательная организация</a:t>
            </a:r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1691680" y="2132856"/>
            <a:ext cx="3456384" cy="115212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Присмотр и уход</a:t>
            </a:r>
          </a:p>
        </p:txBody>
      </p:sp>
      <p:sp>
        <p:nvSpPr>
          <p:cNvPr id="28" name="Овал 27"/>
          <p:cNvSpPr/>
          <p:nvPr/>
        </p:nvSpPr>
        <p:spPr>
          <a:xfrm>
            <a:off x="4067944" y="2132856"/>
            <a:ext cx="3456384" cy="115212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Обучение</a:t>
            </a:r>
            <a:endParaRPr lang="ru-RU" dirty="0"/>
          </a:p>
        </p:txBody>
      </p:sp>
      <p:sp>
        <p:nvSpPr>
          <p:cNvPr id="32" name="Стрелка вниз 31"/>
          <p:cNvSpPr/>
          <p:nvPr/>
        </p:nvSpPr>
        <p:spPr>
          <a:xfrm rot="10800000">
            <a:off x="3077834" y="3804418"/>
            <a:ext cx="684076" cy="792088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 вниз 32"/>
          <p:cNvSpPr/>
          <p:nvPr/>
        </p:nvSpPr>
        <p:spPr>
          <a:xfrm rot="10800000">
            <a:off x="5652120" y="3842172"/>
            <a:ext cx="684076" cy="792088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492769" y="4941168"/>
            <a:ext cx="1854206" cy="79208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Родители</a:t>
            </a:r>
            <a:endParaRPr lang="ru-RU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5094057" y="4941168"/>
            <a:ext cx="1800200" cy="79208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Учредитель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685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3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5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11DBAB-B297-467A-B699-CCDE1E99EE31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1357436"/>
            <a:ext cx="2736304" cy="72008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Субъект РФ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220072" y="1357436"/>
            <a:ext cx="2736304" cy="7200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Муниципалитет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43608" y="3367463"/>
            <a:ext cx="2736304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Государственные организации ДОО, ОО</a:t>
            </a:r>
            <a:endParaRPr lang="ru-RU" sz="1600" dirty="0"/>
          </a:p>
        </p:txBody>
      </p:sp>
      <p:sp>
        <p:nvSpPr>
          <p:cNvPr id="6" name="Стрелка вниз 5"/>
          <p:cNvSpPr/>
          <p:nvPr/>
        </p:nvSpPr>
        <p:spPr>
          <a:xfrm>
            <a:off x="2123728" y="2437556"/>
            <a:ext cx="576064" cy="720080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2661650"/>
            <a:ext cx="16561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государственное задание/(к)</a:t>
            </a:r>
            <a:endParaRPr lang="ru-RU" sz="1400" dirty="0"/>
          </a:p>
        </p:txBody>
      </p:sp>
      <p:sp>
        <p:nvSpPr>
          <p:cNvPr id="18" name="Стрелка вниз 17"/>
          <p:cNvSpPr/>
          <p:nvPr/>
        </p:nvSpPr>
        <p:spPr>
          <a:xfrm rot="16200000">
            <a:off x="4212233" y="1357436"/>
            <a:ext cx="576064" cy="720080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916362" y="981864"/>
            <a:ext cx="33843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субвенция для ДОО, ОО</a:t>
            </a:r>
            <a:endParaRPr lang="ru-RU" sz="1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088844" y="476672"/>
            <a:ext cx="6505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/>
              <a:t>Базовая схема в соответствии с ФЗ-273 (Образование)</a:t>
            </a:r>
            <a:endParaRPr lang="ru-RU" b="1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220072" y="3367463"/>
            <a:ext cx="2736304" cy="79208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Муниципальные организации ДОО, ОО</a:t>
            </a:r>
            <a:endParaRPr lang="ru-RU" sz="1600" dirty="0"/>
          </a:p>
        </p:txBody>
      </p:sp>
      <p:sp>
        <p:nvSpPr>
          <p:cNvPr id="22" name="Стрелка вниз 21"/>
          <p:cNvSpPr/>
          <p:nvPr/>
        </p:nvSpPr>
        <p:spPr>
          <a:xfrm>
            <a:off x="6300738" y="2431359"/>
            <a:ext cx="576064" cy="720080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4788570" y="2672669"/>
            <a:ext cx="16561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муниципальное задание</a:t>
            </a:r>
            <a:r>
              <a:rPr lang="ru-RU" sz="1400" dirty="0"/>
              <a:t>/(к</a:t>
            </a:r>
            <a:r>
              <a:rPr lang="ru-RU" sz="1400" dirty="0" smtClean="0"/>
              <a:t>)</a:t>
            </a:r>
            <a:endParaRPr lang="ru-RU" sz="1400" dirty="0"/>
          </a:p>
        </p:txBody>
      </p:sp>
      <p:sp>
        <p:nvSpPr>
          <p:cNvPr id="9" name="Правая фигурная скобка 8"/>
          <p:cNvSpPr/>
          <p:nvPr/>
        </p:nvSpPr>
        <p:spPr>
          <a:xfrm rot="5400000">
            <a:off x="4335913" y="1010212"/>
            <a:ext cx="328704" cy="691331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331641" y="4657588"/>
            <a:ext cx="66252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Оказание услуг по реализации основных общеобразовательных программ</a:t>
            </a:r>
            <a:endParaRPr lang="ru-RU" sz="14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3132113" y="5301208"/>
            <a:ext cx="2736304" cy="72008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Дети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267754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3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5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11DBAB-B297-467A-B699-CCDE1E99EE31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203848" y="5500377"/>
            <a:ext cx="2736304" cy="50285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Субъект РФ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82400" y="1177804"/>
            <a:ext cx="2592834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Государственные организации ОО, ДОУ</a:t>
            </a:r>
            <a:endParaRPr lang="ru-RU" sz="1600" dirty="0"/>
          </a:p>
        </p:txBody>
      </p:sp>
      <p:sp>
        <p:nvSpPr>
          <p:cNvPr id="6" name="Стрелка вниз 5"/>
          <p:cNvSpPr/>
          <p:nvPr/>
        </p:nvSpPr>
        <p:spPr>
          <a:xfrm rot="10800000">
            <a:off x="4255392" y="4365104"/>
            <a:ext cx="576064" cy="720080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447845" y="479713"/>
            <a:ext cx="21303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/>
              <a:t>Присмотр и уход</a:t>
            </a:r>
            <a:endParaRPr lang="ru-RU" b="1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271709" y="1171607"/>
            <a:ext cx="2499794" cy="79208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Муниципальные организации ОО, ДОУ</a:t>
            </a:r>
            <a:endParaRPr lang="ru-RU" sz="16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875591" y="2672044"/>
            <a:ext cx="15637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оказание услуги</a:t>
            </a:r>
            <a:endParaRPr lang="ru-RU" sz="14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3182329" y="3529039"/>
            <a:ext cx="2736304" cy="60520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Дети в возрасте от 2-х </a:t>
            </a:r>
            <a:r>
              <a:rPr lang="ru-RU" sz="1600" smtClean="0"/>
              <a:t>месяцев до 7-ми лет</a:t>
            </a:r>
            <a:endParaRPr lang="ru-RU" sz="1600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027562" y="1171607"/>
            <a:ext cx="2499794" cy="79208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Частные организации, ИП</a:t>
            </a:r>
            <a:endParaRPr lang="ru-RU" sz="1600" dirty="0"/>
          </a:p>
        </p:txBody>
      </p:sp>
      <p:sp>
        <p:nvSpPr>
          <p:cNvPr id="29" name="Двойные фигурные скобки 28"/>
          <p:cNvSpPr/>
          <p:nvPr/>
        </p:nvSpPr>
        <p:spPr>
          <a:xfrm rot="5400000">
            <a:off x="3847895" y="-2532434"/>
            <a:ext cx="1330256" cy="8212565"/>
          </a:xfrm>
          <a:prstGeom prst="brace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2843808" y="4699906"/>
            <a:ext cx="135423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компенсация</a:t>
            </a:r>
            <a:endParaRPr lang="ru-RU" sz="1400" dirty="0"/>
          </a:p>
        </p:txBody>
      </p:sp>
      <p:sp>
        <p:nvSpPr>
          <p:cNvPr id="7" name="Двойная стрелка вверх/вниз 6"/>
          <p:cNvSpPr/>
          <p:nvPr/>
        </p:nvSpPr>
        <p:spPr>
          <a:xfrm>
            <a:off x="4238348" y="2348880"/>
            <a:ext cx="525670" cy="954107"/>
          </a:xfrm>
          <a:prstGeom prst="upDown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3210417" y="2696422"/>
            <a:ext cx="8750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плата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148348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3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5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11DBAB-B297-467A-B699-CCDE1E99EE31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663788" y="595611"/>
            <a:ext cx="4104456" cy="67314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Образовательная организация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1772816"/>
            <a:ext cx="7920880" cy="23042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авая фигурная скобка 8"/>
          <p:cNvSpPr/>
          <p:nvPr/>
        </p:nvSpPr>
        <p:spPr>
          <a:xfrm rot="16200000">
            <a:off x="4553998" y="-2352470"/>
            <a:ext cx="324035" cy="792088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55576" y="1839677"/>
            <a:ext cx="4464496" cy="2170534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Обеспечение расходов, необходимых в соответствии с ФГОС</a:t>
            </a:r>
            <a:endParaRPr lang="ru-RU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292080" y="1839677"/>
            <a:ext cx="1702495" cy="217053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Дополнительное обеспечение расходов на создание условий для образования и </a:t>
            </a:r>
            <a:r>
              <a:rPr lang="ru-RU" dirty="0" err="1" smtClean="0"/>
              <a:t>ПиУ</a:t>
            </a:r>
            <a:endParaRPr lang="ru-RU" dirty="0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7092279" y="1839677"/>
            <a:ext cx="1558479" cy="217053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Обеспечение расходов на оказание услуги по присмотру и уходу</a:t>
            </a:r>
            <a:endParaRPr lang="ru-RU" dirty="0"/>
          </a:p>
        </p:txBody>
      </p:sp>
      <p:sp>
        <p:nvSpPr>
          <p:cNvPr id="12" name="Правая фигурная скобка 11"/>
          <p:cNvSpPr/>
          <p:nvPr/>
        </p:nvSpPr>
        <p:spPr>
          <a:xfrm rot="5400000">
            <a:off x="2800127" y="2017167"/>
            <a:ext cx="360040" cy="447985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827584" y="4437112"/>
            <a:ext cx="45365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субвенция (региональный норматив затрат)</a:t>
            </a:r>
            <a:endParaRPr lang="ru-RU" sz="1400" dirty="0"/>
          </a:p>
        </p:txBody>
      </p:sp>
      <p:sp>
        <p:nvSpPr>
          <p:cNvPr id="33" name="Правая фигурная скобка 32"/>
          <p:cNvSpPr/>
          <p:nvPr/>
        </p:nvSpPr>
        <p:spPr>
          <a:xfrm rot="5400000">
            <a:off x="3126248" y="1799405"/>
            <a:ext cx="1420322" cy="620036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971599" y="5661248"/>
            <a:ext cx="57966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бюджетное задание (норматив затрат на образовательную услугу)</a:t>
            </a:r>
            <a:endParaRPr lang="ru-RU" sz="1400" dirty="0"/>
          </a:p>
        </p:txBody>
      </p:sp>
      <p:sp>
        <p:nvSpPr>
          <p:cNvPr id="35" name="Правая фигурная скобка 34"/>
          <p:cNvSpPr/>
          <p:nvPr/>
        </p:nvSpPr>
        <p:spPr>
          <a:xfrm rot="5400000">
            <a:off x="7704930" y="3480470"/>
            <a:ext cx="360040" cy="155324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7108329" y="4578151"/>
            <a:ext cx="15681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р</a:t>
            </a:r>
            <a:r>
              <a:rPr lang="ru-RU" sz="1400" dirty="0" smtClean="0"/>
              <a:t>одительская плата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23430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31B1A5-A361-42A2-A433-596B667812E2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395536" y="369285"/>
            <a:ext cx="8640960" cy="5904655"/>
            <a:chOff x="0" y="0"/>
            <a:chExt cx="6574155" cy="3838575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666750" y="0"/>
              <a:ext cx="1771650" cy="581025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ru-RU" sz="2000">
                  <a:effectLst/>
                  <a:latin typeface="Times New Roman"/>
                  <a:ea typeface="Calibri"/>
                  <a:cs typeface="Times New Roman"/>
                </a:rPr>
                <a:t>субъект РФ</a:t>
              </a:r>
              <a:endParaRPr lang="ru-RU">
                <a:effectLst/>
                <a:ea typeface="Calibri"/>
                <a:cs typeface="Times New Roman"/>
              </a:endParaRPr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4162425" y="0"/>
              <a:ext cx="1771650" cy="581025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ru-RU" sz="1600" dirty="0">
                  <a:effectLst/>
                  <a:latin typeface="Times New Roman"/>
                  <a:ea typeface="Calibri"/>
                  <a:cs typeface="Times New Roman"/>
                </a:rPr>
                <a:t>муниципальный район (городской округ)</a:t>
              </a:r>
              <a:endParaRPr lang="ru-RU" sz="1400" dirty="0">
                <a:effectLst/>
                <a:ea typeface="Calibri"/>
                <a:cs typeface="Times New Roman"/>
              </a:endParaRPr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2276475" y="1943100"/>
              <a:ext cx="2085975" cy="581025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ru-RU" sz="2000">
                  <a:effectLst/>
                  <a:latin typeface="Times New Roman"/>
                  <a:ea typeface="Calibri"/>
                  <a:cs typeface="Times New Roman"/>
                </a:rPr>
                <a:t>частная организация/ИП</a:t>
              </a:r>
              <a:endParaRPr lang="ru-RU">
                <a:effectLst/>
                <a:ea typeface="Calibri"/>
                <a:cs typeface="Times New Roman"/>
              </a:endParaRPr>
            </a:p>
          </p:txBody>
        </p:sp>
        <p:sp>
          <p:nvSpPr>
            <p:cNvPr id="9" name="Стрелка вправо 8"/>
            <p:cNvSpPr/>
            <p:nvPr/>
          </p:nvSpPr>
          <p:spPr>
            <a:xfrm rot="3561219">
              <a:off x="1943100" y="1114425"/>
              <a:ext cx="1305468" cy="333375"/>
            </a:xfrm>
            <a:prstGeom prst="rightArrow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 sz="3200"/>
            </a:p>
          </p:txBody>
        </p:sp>
        <p:sp>
          <p:nvSpPr>
            <p:cNvPr id="10" name="Стрелка вправо 9"/>
            <p:cNvSpPr/>
            <p:nvPr/>
          </p:nvSpPr>
          <p:spPr>
            <a:xfrm rot="6906697">
              <a:off x="3459915" y="1118886"/>
              <a:ext cx="1296075" cy="333375"/>
            </a:xfrm>
            <a:prstGeom prst="rightArrow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 sz="3200"/>
            </a:p>
          </p:txBody>
        </p:sp>
        <p:sp>
          <p:nvSpPr>
            <p:cNvPr id="11" name="Надпись 2"/>
            <p:cNvSpPr txBox="1">
              <a:spLocks noChangeArrowheads="1"/>
            </p:cNvSpPr>
            <p:nvPr/>
          </p:nvSpPr>
          <p:spPr bwMode="auto">
            <a:xfrm>
              <a:off x="0" y="695325"/>
              <a:ext cx="2049780" cy="56197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0"/>
                </a:spcAft>
              </a:pPr>
              <a:r>
                <a:rPr lang="ru-RU" sz="1400">
                  <a:effectLst/>
                  <a:latin typeface="Times New Roman"/>
                  <a:ea typeface="Calibri"/>
                  <a:cs typeface="Times New Roman"/>
                </a:rPr>
                <a:t>субсидия на возмещение затрат на реализацию дошкольных общеобразовательных программ</a:t>
              </a:r>
              <a:endParaRPr lang="ru-RU">
                <a:effectLst/>
                <a:ea typeface="Calibri"/>
                <a:cs typeface="Times New Roman"/>
              </a:endParaRPr>
            </a:p>
          </p:txBody>
        </p:sp>
        <p:sp>
          <p:nvSpPr>
            <p:cNvPr id="12" name="Надпись 2"/>
            <p:cNvSpPr txBox="1">
              <a:spLocks noChangeArrowheads="1"/>
            </p:cNvSpPr>
            <p:nvPr/>
          </p:nvSpPr>
          <p:spPr bwMode="auto">
            <a:xfrm>
              <a:off x="0" y="1362075"/>
              <a:ext cx="2049780" cy="56533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0"/>
                </a:spcAft>
              </a:pPr>
              <a:r>
                <a:rPr lang="ru-RU" sz="1400">
                  <a:effectLst/>
                  <a:latin typeface="Times New Roman"/>
                  <a:ea typeface="Calibri"/>
                  <a:cs typeface="Times New Roman"/>
                </a:rPr>
                <a:t>субсидия на возмещение затрат на организацию и создание условий для присмотра и ухода</a:t>
              </a:r>
              <a:endParaRPr lang="ru-RU">
                <a:effectLst/>
                <a:ea typeface="Calibri"/>
                <a:cs typeface="Times New Roman"/>
              </a:endParaRPr>
            </a:p>
          </p:txBody>
        </p:sp>
        <p:sp>
          <p:nvSpPr>
            <p:cNvPr id="13" name="Надпись 2"/>
            <p:cNvSpPr txBox="1">
              <a:spLocks noChangeArrowheads="1"/>
            </p:cNvSpPr>
            <p:nvPr/>
          </p:nvSpPr>
          <p:spPr bwMode="auto">
            <a:xfrm>
              <a:off x="4524375" y="1009650"/>
              <a:ext cx="2049780" cy="56533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0"/>
                </a:spcAft>
              </a:pPr>
              <a:r>
                <a:rPr lang="ru-RU" sz="1400">
                  <a:effectLst/>
                  <a:latin typeface="Times New Roman"/>
                  <a:ea typeface="Calibri"/>
                  <a:cs typeface="Times New Roman"/>
                </a:rPr>
                <a:t>субсидия на возмещение затрат на организацию и создание условий для присмотра и ухода</a:t>
              </a:r>
              <a:endParaRPr lang="ru-RU">
                <a:effectLst/>
                <a:ea typeface="Calibri"/>
                <a:cs typeface="Times New Roman"/>
              </a:endParaRPr>
            </a:p>
          </p:txBody>
        </p:sp>
        <p:sp>
          <p:nvSpPr>
            <p:cNvPr id="14" name="Скругленный прямоугольник 13"/>
            <p:cNvSpPr/>
            <p:nvPr/>
          </p:nvSpPr>
          <p:spPr>
            <a:xfrm>
              <a:off x="2581275" y="3257550"/>
              <a:ext cx="1514475" cy="581025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ru-RU" sz="2000">
                  <a:effectLst/>
                  <a:latin typeface="Times New Roman"/>
                  <a:ea typeface="Calibri"/>
                  <a:cs typeface="Times New Roman"/>
                </a:rPr>
                <a:t>семья</a:t>
              </a:r>
              <a:endParaRPr lang="ru-RU">
                <a:effectLst/>
                <a:ea typeface="Calibri"/>
                <a:cs typeface="Times New Roman"/>
              </a:endParaRPr>
            </a:p>
          </p:txBody>
        </p:sp>
        <p:sp>
          <p:nvSpPr>
            <p:cNvPr id="15" name="Стрелка вправо 14"/>
            <p:cNvSpPr/>
            <p:nvPr/>
          </p:nvSpPr>
          <p:spPr>
            <a:xfrm rot="16200000">
              <a:off x="2714625" y="2714625"/>
              <a:ext cx="559752" cy="333375"/>
            </a:xfrm>
            <a:prstGeom prst="rightArrow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 sz="3200"/>
            </a:p>
          </p:txBody>
        </p:sp>
        <p:sp>
          <p:nvSpPr>
            <p:cNvPr id="16" name="Надпись 2"/>
            <p:cNvSpPr txBox="1">
              <a:spLocks noChangeArrowheads="1"/>
            </p:cNvSpPr>
            <p:nvPr/>
          </p:nvSpPr>
          <p:spPr bwMode="auto">
            <a:xfrm>
              <a:off x="209550" y="2628900"/>
              <a:ext cx="2476500" cy="560706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0"/>
                </a:spcAft>
              </a:pPr>
              <a:r>
                <a:rPr lang="ru-RU" sz="1400" b="1">
                  <a:effectLst/>
                  <a:latin typeface="Times New Roman"/>
                  <a:ea typeface="Calibri"/>
                  <a:cs typeface="Times New Roman"/>
                </a:rPr>
                <a:t>родительская плата</a:t>
              </a:r>
              <a:r>
                <a:rPr lang="ru-RU" sz="1400">
                  <a:effectLst/>
                  <a:latin typeface="Times New Roman"/>
                  <a:ea typeface="Calibri"/>
                  <a:cs typeface="Times New Roman"/>
                </a:rPr>
                <a:t> (средняя величина по муниципалитету + непокрытые расходы организации + капитализация)</a:t>
              </a:r>
              <a:endParaRPr lang="ru-RU">
                <a:effectLst/>
                <a:ea typeface="Calibri"/>
                <a:cs typeface="Times New Roman"/>
              </a:endParaRPr>
            </a:p>
          </p:txBody>
        </p:sp>
        <p:sp>
          <p:nvSpPr>
            <p:cNvPr id="17" name="Стрелка вправо 16"/>
            <p:cNvSpPr/>
            <p:nvPr/>
          </p:nvSpPr>
          <p:spPr>
            <a:xfrm rot="5400000">
              <a:off x="3333750" y="2714625"/>
              <a:ext cx="559752" cy="333375"/>
            </a:xfrm>
            <a:prstGeom prst="rightArrow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 sz="3200"/>
            </a:p>
          </p:txBody>
        </p:sp>
        <p:sp>
          <p:nvSpPr>
            <p:cNvPr id="18" name="Надпись 2"/>
            <p:cNvSpPr txBox="1">
              <a:spLocks noChangeArrowheads="1"/>
            </p:cNvSpPr>
            <p:nvPr/>
          </p:nvSpPr>
          <p:spPr bwMode="auto">
            <a:xfrm>
              <a:off x="3990975" y="2600325"/>
              <a:ext cx="1847850" cy="560706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0"/>
                </a:spcAft>
              </a:pPr>
              <a:r>
                <a:rPr lang="ru-RU" sz="1400">
                  <a:effectLst/>
                  <a:latin typeface="Times New Roman"/>
                  <a:ea typeface="Calibri"/>
                  <a:cs typeface="Times New Roman"/>
                </a:rPr>
                <a:t>оказание услуг </a:t>
              </a:r>
              <a:r>
                <a:rPr lang="ru-RU" sz="1400" b="1">
                  <a:effectLst/>
                  <a:latin typeface="Times New Roman"/>
                  <a:ea typeface="Calibri"/>
                  <a:cs typeface="Times New Roman"/>
                </a:rPr>
                <a:t>дошкольного образования</a:t>
              </a:r>
              <a:r>
                <a:rPr lang="ru-RU" sz="1400">
                  <a:effectLst/>
                  <a:latin typeface="Times New Roman"/>
                  <a:ea typeface="Calibri"/>
                  <a:cs typeface="Times New Roman"/>
                </a:rPr>
                <a:t> и </a:t>
              </a:r>
              <a:r>
                <a:rPr lang="ru-RU" sz="1400" b="1">
                  <a:effectLst/>
                  <a:latin typeface="Times New Roman"/>
                  <a:ea typeface="Calibri"/>
                  <a:cs typeface="Times New Roman"/>
                </a:rPr>
                <a:t>присмотра и ухода</a:t>
              </a:r>
              <a:r>
                <a:rPr lang="ru-RU" sz="1400">
                  <a:effectLst/>
                  <a:latin typeface="Times New Roman"/>
                  <a:ea typeface="Calibri"/>
                  <a:cs typeface="Times New Roman"/>
                </a:rPr>
                <a:t>.</a:t>
              </a:r>
              <a:endParaRPr lang="ru-RU">
                <a:effectLst/>
                <a:ea typeface="Calibri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60148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3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5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11DBAB-B297-467A-B699-CCDE1E99EE31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28700" y="548680"/>
            <a:ext cx="76866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u="sng" dirty="0"/>
              <a:t>на уровне субъекта РФ:</a:t>
            </a:r>
            <a:r>
              <a:rPr lang="ru-RU" dirty="0"/>
              <a:t> </a:t>
            </a:r>
            <a:endParaRPr lang="ru-RU" dirty="0" smtClean="0"/>
          </a:p>
          <a:p>
            <a:pPr lvl="0"/>
            <a:endParaRPr lang="ru-RU" dirty="0"/>
          </a:p>
          <a:p>
            <a:pPr marL="342900" lvl="0" indent="-342900" algn="just">
              <a:buFont typeface="+mj-lt"/>
              <a:buAutoNum type="arabicPeriod"/>
            </a:pPr>
            <a:r>
              <a:rPr lang="ru-RU" dirty="0"/>
              <a:t>методика расчета нормативов затрат на реализацию прав граждан на получение общедоступного и бесплатного дошкольного образования;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dirty="0"/>
              <a:t>порядок определения объемов субвенций, предоставляемых органам местного самоуправления для осуществления государственных полномочий по обеспечению государственных гарантий реализации прав на получение общедоступного и бесплатного дошкольного образования в муниципальных дошкольных образовательных организациях;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dirty="0"/>
              <a:t>порядок определения среднего размера родительской платы за присмотр и уход за детьми, осваивающими образовательные программы дошкольного образования в государственных и муниципальных образовательных организациях.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dirty="0"/>
              <a:t>порядок обращения за получением компенсации платы, взимаемой с родителей (законных представителей) за присмотр и уход и порядок ее выплаты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898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3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5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11DBAB-B297-467A-B699-CCDE1E99EE31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28700" y="764704"/>
            <a:ext cx="76866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u="sng" dirty="0"/>
              <a:t>на уровне учредителя: </a:t>
            </a:r>
            <a:endParaRPr lang="ru-RU" u="sng" dirty="0" smtClean="0"/>
          </a:p>
          <a:p>
            <a:pPr lvl="0"/>
            <a:endParaRPr lang="ru-RU" dirty="0"/>
          </a:p>
          <a:p>
            <a:pPr marL="342900" lvl="0" indent="-342900" algn="just">
              <a:buFont typeface="+mj-lt"/>
              <a:buAutoNum type="arabicPeriod"/>
            </a:pPr>
            <a:r>
              <a:rPr lang="ru-RU" dirty="0"/>
              <a:t>методика расчета нормативов затрат на оказание услуги по реализации основной общеобразовательной программы дошкольного образования и созданию условий для осуществления присмотра и ухода;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dirty="0"/>
              <a:t>методика расчета нормативов затрат на оказание услуги по присмотру и уходу за детьми, осваивающими образовательные программы дошкольного образования в дошкольных образовательных организациях, из категорий семей, для которых установлены льготы по снижению или отмене родительской платы. 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dirty="0"/>
              <a:t>методика расчета размера родительской платы за присмотр и уход за детьми, осваивающими образовательные программы дошкольного образования в и образовательных организациях.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dirty="0"/>
              <a:t>порядок установления категорий родителей (законных представителей), которые освобождаются от оплаты услуг по присмотру и уходу или для которых размер платы снижается, а также порядок снижения размера платы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394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29208" y="260648"/>
            <a:ext cx="8229600" cy="864096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400" dirty="0" smtClean="0"/>
              <a:t>Порядок определения норматива оплаты труда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ED9E43-52D5-49A8-97E3-14E6BB60F027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sp>
        <p:nvSpPr>
          <p:cNvPr id="21508" name="TextBox 16"/>
          <p:cNvSpPr txBox="1">
            <a:spLocks noChangeArrowheads="1"/>
          </p:cNvSpPr>
          <p:nvPr/>
        </p:nvSpPr>
        <p:spPr bwMode="auto">
          <a:xfrm>
            <a:off x="900113" y="1376363"/>
            <a:ext cx="75596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/>
            <a:r>
              <a:rPr lang="ru-RU" b="1"/>
              <a:t>Вопросы для определения потребности в оплате труда в расчете на одного ученика:</a:t>
            </a:r>
          </a:p>
        </p:txBody>
      </p:sp>
      <p:sp>
        <p:nvSpPr>
          <p:cNvPr id="21509" name="TextBox 18"/>
          <p:cNvSpPr txBox="1">
            <a:spLocks noChangeArrowheads="1"/>
          </p:cNvSpPr>
          <p:nvPr/>
        </p:nvSpPr>
        <p:spPr bwMode="auto">
          <a:xfrm>
            <a:off x="900113" y="2636838"/>
            <a:ext cx="7559675" cy="258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>
              <a:buFont typeface="Arial" pitchFamily="34" charset="0"/>
              <a:buChar char="•"/>
            </a:pPr>
            <a:r>
              <a:rPr lang="ru-RU"/>
              <a:t>Сколько часов работы персонала (педагогического, АУП, обслуживающего) необходимо для оказания услуги в неделю (месяц, год)?</a:t>
            </a:r>
          </a:p>
          <a:p>
            <a:pPr algn="just" eaLnBrk="1" hangingPunct="1">
              <a:buFont typeface="Arial" pitchFamily="34" charset="0"/>
              <a:buChar char="•"/>
            </a:pPr>
            <a:r>
              <a:rPr lang="ru-RU"/>
              <a:t>Какую часть ставки составляет данная потребность в часах работы?</a:t>
            </a:r>
          </a:p>
          <a:p>
            <a:pPr algn="just" eaLnBrk="1" hangingPunct="1">
              <a:buFont typeface="Arial" pitchFamily="34" charset="0"/>
              <a:buChar char="•"/>
            </a:pPr>
            <a:r>
              <a:rPr lang="ru-RU"/>
              <a:t>Какой размер оплаты труда соответствующего персонала в расчете на одну ставку, с учетом всех выплат?</a:t>
            </a:r>
          </a:p>
          <a:p>
            <a:pPr algn="just" eaLnBrk="1" hangingPunct="1">
              <a:buFont typeface="Arial" pitchFamily="34" charset="0"/>
              <a:buChar char="•"/>
            </a:pPr>
            <a:r>
              <a:rPr lang="ru-RU"/>
              <a:t>Сколько учеников одновременно получают услугу от одного (либо нескольких) работников.</a:t>
            </a:r>
          </a:p>
        </p:txBody>
      </p:sp>
    </p:spTree>
    <p:extLst>
      <p:ext uri="{BB962C8B-B14F-4D97-AF65-F5344CB8AC3E}">
        <p14:creationId xmlns:p14="http://schemas.microsoft.com/office/powerpoint/2010/main" val="4189507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31B1A5-A361-42A2-A433-596B667812E2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1340768"/>
            <a:ext cx="828092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N</a:t>
            </a:r>
            <a:r>
              <a:rPr lang="ru-RU" b="1" baseline="-25000" dirty="0" err="1"/>
              <a:t>обуч</a:t>
            </a:r>
            <a:r>
              <a:rPr lang="ru-RU" b="1" dirty="0"/>
              <a:t> = </a:t>
            </a:r>
            <a:r>
              <a:rPr lang="en-US" b="1" dirty="0"/>
              <a:t>N</a:t>
            </a:r>
            <a:r>
              <a:rPr lang="ru-RU" b="1" baseline="-25000" dirty="0" err="1"/>
              <a:t>пед</a:t>
            </a:r>
            <a:r>
              <a:rPr lang="ru-RU" b="1" dirty="0"/>
              <a:t> + </a:t>
            </a:r>
            <a:r>
              <a:rPr lang="en-US" b="1" dirty="0"/>
              <a:t>N</a:t>
            </a:r>
            <a:r>
              <a:rPr lang="ru-RU" b="1" baseline="-25000" dirty="0" err="1"/>
              <a:t>увп</a:t>
            </a:r>
            <a:r>
              <a:rPr lang="ru-RU" b="1" baseline="-25000" dirty="0"/>
              <a:t> </a:t>
            </a:r>
            <a:r>
              <a:rPr lang="ru-RU" b="1" dirty="0"/>
              <a:t>+ </a:t>
            </a:r>
            <a:r>
              <a:rPr lang="en-US" b="1" dirty="0"/>
              <a:t>N</a:t>
            </a:r>
            <a:r>
              <a:rPr lang="ru-RU" b="1" baseline="-25000" dirty="0" err="1"/>
              <a:t>пр</a:t>
            </a:r>
            <a:r>
              <a:rPr lang="ru-RU" b="1" baseline="-25000" dirty="0"/>
              <a:t> </a:t>
            </a:r>
            <a:r>
              <a:rPr lang="ru-RU" b="1" dirty="0"/>
              <a:t>+ </a:t>
            </a:r>
            <a:r>
              <a:rPr lang="en-US" b="1" dirty="0"/>
              <a:t>N</a:t>
            </a:r>
            <a:r>
              <a:rPr lang="ru-RU" b="1" baseline="-25000" dirty="0"/>
              <a:t>с </a:t>
            </a:r>
            <a:r>
              <a:rPr lang="ru-RU" b="1" dirty="0"/>
              <a:t>+ </a:t>
            </a:r>
            <a:r>
              <a:rPr lang="en-US" b="1" dirty="0"/>
              <a:t>N</a:t>
            </a:r>
            <a:r>
              <a:rPr lang="ru-RU" b="1" baseline="-25000" dirty="0" err="1" smtClean="0"/>
              <a:t>пк</a:t>
            </a:r>
            <a:endParaRPr lang="ru-RU" b="1" baseline="-25000" dirty="0" smtClean="0"/>
          </a:p>
          <a:p>
            <a:pPr algn="ctr"/>
            <a:endParaRPr lang="ru-RU" dirty="0"/>
          </a:p>
          <a:p>
            <a:pPr algn="just"/>
            <a:r>
              <a:rPr lang="en-US" b="1" dirty="0"/>
              <a:t>N</a:t>
            </a:r>
            <a:r>
              <a:rPr lang="ru-RU" b="1" baseline="-25000" dirty="0" err="1"/>
              <a:t>пед</a:t>
            </a:r>
            <a:r>
              <a:rPr lang="ru-RU" dirty="0"/>
              <a:t> – норматив затрат на оплату труда и начислений на выплаты по оплате труда педагогических работников </a:t>
            </a:r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en-US" b="1" dirty="0" smtClean="0"/>
              <a:t>N</a:t>
            </a:r>
            <a:r>
              <a:rPr lang="ru-RU" b="1" baseline="-25000" dirty="0" err="1"/>
              <a:t>увп</a:t>
            </a:r>
            <a:r>
              <a:rPr lang="ru-RU" b="1" baseline="-25000" dirty="0"/>
              <a:t> </a:t>
            </a:r>
            <a:r>
              <a:rPr lang="ru-RU" dirty="0"/>
              <a:t>– норматив затрат на оплату труда и начислений на выплаты по оплате труда учебно-вспомогательных работников </a:t>
            </a:r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en-US" b="1" dirty="0" smtClean="0"/>
              <a:t>N</a:t>
            </a:r>
            <a:r>
              <a:rPr lang="ru-RU" b="1" baseline="-25000" dirty="0" err="1"/>
              <a:t>пр</a:t>
            </a:r>
            <a:r>
              <a:rPr lang="ru-RU" b="1" baseline="-25000" dirty="0"/>
              <a:t> </a:t>
            </a:r>
            <a:r>
              <a:rPr lang="ru-RU" dirty="0"/>
              <a:t>– норматив затрат на оплату труда и начислений на выплаты по оплате труда административно-управленческих и обслуживающих работников, участвующих в реализации </a:t>
            </a:r>
            <a:r>
              <a:rPr lang="ru-RU" dirty="0" smtClean="0"/>
              <a:t>Программы</a:t>
            </a:r>
          </a:p>
          <a:p>
            <a:pPr algn="just"/>
            <a:endParaRPr lang="ru-RU" dirty="0"/>
          </a:p>
          <a:p>
            <a:pPr algn="just"/>
            <a:r>
              <a:rPr lang="en-US" b="1" dirty="0"/>
              <a:t>N</a:t>
            </a:r>
            <a:r>
              <a:rPr lang="ru-RU" b="1" baseline="-25000" dirty="0"/>
              <a:t>с </a:t>
            </a:r>
            <a:r>
              <a:rPr lang="ru-RU" dirty="0"/>
              <a:t>– норматив затрат на обеспечение расходов на средства обучения и воспитания, используемых при реализации Программы </a:t>
            </a:r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en-US" b="1" dirty="0" smtClean="0"/>
              <a:t>N</a:t>
            </a:r>
            <a:r>
              <a:rPr lang="ru-RU" b="1" baseline="-25000" dirty="0"/>
              <a:t>с </a:t>
            </a:r>
            <a:r>
              <a:rPr lang="ru-RU" dirty="0"/>
              <a:t>– норматив затрат на обеспечение дополнительного профессионального образования педагогическим работникам, реализующих </a:t>
            </a:r>
            <a:r>
              <a:rPr lang="ru-RU" dirty="0" smtClean="0"/>
              <a:t>программу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641089" y="479713"/>
            <a:ext cx="37439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/>
              <a:t>Норматив реализации ООП ДО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28126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31B1A5-A361-42A2-A433-596B667812E2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49140" y="1484784"/>
            <a:ext cx="7727808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N</a:t>
            </a:r>
            <a:r>
              <a:rPr lang="ru-RU" b="1" baseline="-25000" dirty="0" err="1"/>
              <a:t>пед</a:t>
            </a:r>
            <a:r>
              <a:rPr lang="ru-RU" b="1" dirty="0"/>
              <a:t> = </a:t>
            </a:r>
            <a:r>
              <a:rPr lang="en-US" b="1" dirty="0"/>
              <a:t>N</a:t>
            </a:r>
            <a:r>
              <a:rPr lang="ru-RU" b="1" baseline="-25000" dirty="0" err="1"/>
              <a:t>отпед</a:t>
            </a:r>
            <a:r>
              <a:rPr lang="ru-RU" b="1" dirty="0"/>
              <a:t> × К</a:t>
            </a:r>
            <a:r>
              <a:rPr lang="ru-RU" b="1" baseline="-25000" dirty="0"/>
              <a:t>1</a:t>
            </a:r>
            <a:r>
              <a:rPr lang="ru-RU" b="1" dirty="0"/>
              <a:t> × К</a:t>
            </a:r>
            <a:r>
              <a:rPr lang="ru-RU" b="1" baseline="-25000" dirty="0"/>
              <a:t>2</a:t>
            </a:r>
            <a:r>
              <a:rPr lang="ru-RU" b="1" dirty="0"/>
              <a:t> × К</a:t>
            </a:r>
            <a:r>
              <a:rPr lang="ru-RU" b="1" baseline="-25000" dirty="0"/>
              <a:t>3</a:t>
            </a:r>
            <a:r>
              <a:rPr lang="ru-RU" b="1" dirty="0"/>
              <a:t> × К</a:t>
            </a:r>
            <a:r>
              <a:rPr lang="ru-RU" b="1" baseline="-25000" dirty="0"/>
              <a:t>4</a:t>
            </a:r>
            <a:r>
              <a:rPr lang="ru-RU" b="1" dirty="0"/>
              <a:t> × К</a:t>
            </a:r>
            <a:r>
              <a:rPr lang="ru-RU" b="1" baseline="-25000" dirty="0"/>
              <a:t>5</a:t>
            </a:r>
            <a:r>
              <a:rPr lang="ru-RU" b="1" dirty="0"/>
              <a:t> × К</a:t>
            </a:r>
            <a:r>
              <a:rPr lang="ru-RU" b="1" baseline="-25000" dirty="0"/>
              <a:t>6</a:t>
            </a:r>
            <a:r>
              <a:rPr lang="ru-RU" b="1" dirty="0"/>
              <a:t> </a:t>
            </a:r>
            <a:r>
              <a:rPr lang="ru-RU" dirty="0"/>
              <a:t>, </a:t>
            </a:r>
            <a:r>
              <a:rPr lang="ru-RU" dirty="0" smtClean="0"/>
              <a:t>где</a:t>
            </a:r>
          </a:p>
          <a:p>
            <a:endParaRPr lang="ru-RU" dirty="0"/>
          </a:p>
          <a:p>
            <a:pPr algn="just"/>
            <a:r>
              <a:rPr lang="en-US" b="1" dirty="0"/>
              <a:t>N</a:t>
            </a:r>
            <a:r>
              <a:rPr lang="ru-RU" b="1" baseline="-25000" dirty="0" err="1"/>
              <a:t>отпед</a:t>
            </a:r>
            <a:r>
              <a:rPr lang="ru-RU" dirty="0"/>
              <a:t> – норматив затрат на оплату труда и начислений на выплаты по оплате труда педагогических работников в расчете на основную услугу в соответствии с ФГОС ДО (пункт 2.2.1 настоящей методики</a:t>
            </a:r>
            <a:r>
              <a:rPr lang="ru-RU" dirty="0" smtClean="0"/>
              <a:t>);</a:t>
            </a:r>
          </a:p>
          <a:p>
            <a:pPr algn="just"/>
            <a:endParaRPr lang="ru-RU" dirty="0"/>
          </a:p>
          <a:p>
            <a:pPr algn="just"/>
            <a:r>
              <a:rPr lang="ru-RU" b="1" dirty="0"/>
              <a:t>К</a:t>
            </a:r>
            <a:r>
              <a:rPr lang="ru-RU" b="1" baseline="-25000" dirty="0"/>
              <a:t>1</a:t>
            </a:r>
            <a:r>
              <a:rPr lang="ru-RU" b="1" dirty="0"/>
              <a:t>, К</a:t>
            </a:r>
            <a:r>
              <a:rPr lang="ru-RU" b="1" baseline="-25000" dirty="0"/>
              <a:t>2</a:t>
            </a:r>
            <a:r>
              <a:rPr lang="ru-RU" b="1" dirty="0"/>
              <a:t>, К</a:t>
            </a:r>
            <a:r>
              <a:rPr lang="ru-RU" b="1" baseline="-25000" dirty="0"/>
              <a:t>3</a:t>
            </a:r>
            <a:r>
              <a:rPr lang="ru-RU" b="1" dirty="0"/>
              <a:t>, К</a:t>
            </a:r>
            <a:r>
              <a:rPr lang="ru-RU" b="1" baseline="-25000" dirty="0"/>
              <a:t>4</a:t>
            </a:r>
            <a:r>
              <a:rPr lang="ru-RU" b="1" dirty="0"/>
              <a:t>, К</a:t>
            </a:r>
            <a:r>
              <a:rPr lang="ru-RU" b="1" baseline="-25000" dirty="0"/>
              <a:t>5</a:t>
            </a:r>
            <a:r>
              <a:rPr lang="ru-RU" b="1" dirty="0"/>
              <a:t>, К</a:t>
            </a:r>
            <a:r>
              <a:rPr lang="ru-RU" b="1" baseline="-25000" dirty="0"/>
              <a:t>6 </a:t>
            </a:r>
            <a:r>
              <a:rPr lang="ru-RU" i="1" dirty="0"/>
              <a:t>–</a:t>
            </a:r>
            <a:r>
              <a:rPr lang="ru-RU" dirty="0"/>
              <a:t> дифференцирующие коэффициенты для расчета норматива затрат на оплату труда и начислений на выплаты по оплате труда педагогических работников (пункт 2.2.2 настоящей методики</a:t>
            </a:r>
            <a:r>
              <a:rPr lang="ru-RU" dirty="0" smtClean="0"/>
              <a:t>).</a:t>
            </a:r>
          </a:p>
          <a:p>
            <a:pPr algn="just"/>
            <a:endParaRPr lang="ru-RU" dirty="0"/>
          </a:p>
          <a:p>
            <a:pPr algn="just"/>
            <a:r>
              <a:rPr lang="ru-RU" sz="1600" i="1" dirty="0"/>
              <a:t>Под основной услугой в соответствии с ФГОС ДО понимается услуга по обучению детей в возрасте старше 5-ти лет в общеразвивающих группах с 12-ти часовым режимом пребывания, работающих 5 дней в неделю, 10 месяцев в году, в городской местности, в организациях с 6 группами.</a:t>
            </a:r>
          </a:p>
        </p:txBody>
      </p:sp>
    </p:spTree>
    <p:extLst>
      <p:ext uri="{BB962C8B-B14F-4D97-AF65-F5344CB8AC3E}">
        <p14:creationId xmlns:p14="http://schemas.microsoft.com/office/powerpoint/2010/main" val="1082347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31B1A5-A361-42A2-A433-596B667812E2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683568" y="908720"/>
            <a:ext cx="806489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N</a:t>
            </a:r>
            <a:r>
              <a:rPr lang="ru-RU" b="1" baseline="-25000" dirty="0" err="1"/>
              <a:t>отпед</a:t>
            </a:r>
            <a:r>
              <a:rPr lang="ru-RU" b="1" baseline="-25000" dirty="0"/>
              <a:t> </a:t>
            </a:r>
            <a:r>
              <a:rPr lang="ru-RU" b="1" dirty="0"/>
              <a:t>= </a:t>
            </a:r>
            <a:r>
              <a:rPr lang="ru-RU" b="1" dirty="0" err="1"/>
              <a:t>С</a:t>
            </a:r>
            <a:r>
              <a:rPr lang="ru-RU" b="1" baseline="-25000" dirty="0" err="1"/>
              <a:t>пед</a:t>
            </a:r>
            <a:r>
              <a:rPr lang="ru-RU" b="1" baseline="-25000" dirty="0"/>
              <a:t> </a:t>
            </a:r>
            <a:r>
              <a:rPr lang="ru-RU" b="1" dirty="0"/>
              <a:t>× ЗП</a:t>
            </a:r>
            <a:r>
              <a:rPr lang="en-US" b="1" baseline="-25000" dirty="0"/>
              <a:t>c</a:t>
            </a:r>
            <a:r>
              <a:rPr lang="ru-RU" b="1" baseline="-25000" dirty="0"/>
              <a:t>р </a:t>
            </a:r>
            <a:r>
              <a:rPr lang="ru-RU" b="1" dirty="0"/>
              <a:t>×12 × </a:t>
            </a:r>
            <a:r>
              <a:rPr lang="ru-RU" b="1" dirty="0" err="1"/>
              <a:t>К</a:t>
            </a:r>
            <a:r>
              <a:rPr lang="ru-RU" b="1" baseline="-25000" dirty="0" err="1"/>
              <a:t>н</a:t>
            </a:r>
            <a:r>
              <a:rPr lang="ru-RU" b="1" baseline="-25000" dirty="0"/>
              <a:t> </a:t>
            </a:r>
            <a:r>
              <a:rPr lang="ru-RU" b="1" dirty="0"/>
              <a:t>× </a:t>
            </a:r>
            <a:r>
              <a:rPr lang="ru-RU" b="1" dirty="0" err="1"/>
              <a:t>К</a:t>
            </a:r>
            <a:r>
              <a:rPr lang="ru-RU" b="1" baseline="-25000" dirty="0" err="1"/>
              <a:t>до</a:t>
            </a:r>
            <a:r>
              <a:rPr lang="ru-RU" dirty="0"/>
              <a:t>, </a:t>
            </a:r>
            <a:r>
              <a:rPr lang="ru-RU" dirty="0" smtClean="0"/>
              <a:t>где</a:t>
            </a:r>
          </a:p>
          <a:p>
            <a:endParaRPr lang="ru-RU" dirty="0"/>
          </a:p>
          <a:p>
            <a:pPr algn="just"/>
            <a:r>
              <a:rPr lang="ru-RU" b="1" dirty="0" err="1"/>
              <a:t>С</a:t>
            </a:r>
            <a:r>
              <a:rPr lang="ru-RU" b="1" baseline="-25000" dirty="0" err="1"/>
              <a:t>пед</a:t>
            </a:r>
            <a:r>
              <a:rPr lang="ru-RU" dirty="0"/>
              <a:t> – расчетная потребность в количестве педагогических работников на основную услугу в соответствии с ФГОС ДО. Рекомендуемое значение </a:t>
            </a:r>
            <a:r>
              <a:rPr lang="en-US" b="1" dirty="0"/>
              <a:t>C</a:t>
            </a:r>
            <a:r>
              <a:rPr lang="ru-RU" b="1" baseline="-25000" dirty="0" err="1"/>
              <a:t>пед</a:t>
            </a:r>
            <a:r>
              <a:rPr lang="ru-RU" b="1" dirty="0"/>
              <a:t> </a:t>
            </a:r>
            <a:r>
              <a:rPr lang="ru-RU" dirty="0"/>
              <a:t>= 0,10-0,12</a:t>
            </a:r>
            <a:r>
              <a:rPr lang="ru-RU" dirty="0" smtClean="0"/>
              <a:t>;</a:t>
            </a:r>
          </a:p>
          <a:p>
            <a:pPr algn="just"/>
            <a:endParaRPr lang="ru-RU" dirty="0"/>
          </a:p>
          <a:p>
            <a:pPr algn="just"/>
            <a:r>
              <a:rPr lang="ru-RU" b="1" dirty="0" err="1"/>
              <a:t>ЗП</a:t>
            </a:r>
            <a:r>
              <a:rPr lang="ru-RU" b="1" baseline="-25000" dirty="0" err="1"/>
              <a:t>ср</a:t>
            </a:r>
            <a:r>
              <a:rPr lang="ru-RU" dirty="0"/>
              <a:t> – прогнозируемая среднемесячная заработная плата работников общего образования субъекта РФ на плановый финансовый период, скорректированная с учетом доплат за особые условия труда доплат, руб./мес</a:t>
            </a:r>
            <a:r>
              <a:rPr lang="ru-RU" dirty="0" smtClean="0"/>
              <a:t>.;</a:t>
            </a:r>
          </a:p>
          <a:p>
            <a:pPr algn="just"/>
            <a:endParaRPr lang="ru-RU" dirty="0"/>
          </a:p>
          <a:p>
            <a:pPr algn="just"/>
            <a:r>
              <a:rPr lang="ru-RU" b="1" dirty="0"/>
              <a:t>12</a:t>
            </a:r>
            <a:r>
              <a:rPr lang="ru-RU" dirty="0"/>
              <a:t> – количество месяцев в календарном году</a:t>
            </a:r>
            <a:r>
              <a:rPr lang="ru-RU" dirty="0" smtClean="0"/>
              <a:t>;</a:t>
            </a:r>
          </a:p>
          <a:p>
            <a:pPr algn="just"/>
            <a:endParaRPr lang="ru-RU" dirty="0"/>
          </a:p>
          <a:p>
            <a:pPr algn="just"/>
            <a:r>
              <a:rPr lang="ru-RU" b="1" dirty="0" err="1"/>
              <a:t>К</a:t>
            </a:r>
            <a:r>
              <a:rPr lang="ru-RU" b="1" baseline="-25000" dirty="0" err="1"/>
              <a:t>н</a:t>
            </a:r>
            <a:r>
              <a:rPr lang="ru-RU" b="1" dirty="0"/>
              <a:t> </a:t>
            </a:r>
            <a:r>
              <a:rPr lang="ru-RU" dirty="0"/>
              <a:t>– коэффициент, учитывающий начисления на выплаты по оплате труда на плановый финансовый период</a:t>
            </a:r>
            <a:r>
              <a:rPr lang="ru-RU" dirty="0" smtClean="0"/>
              <a:t>;</a:t>
            </a:r>
          </a:p>
          <a:p>
            <a:pPr algn="just"/>
            <a:endParaRPr lang="ru-RU" dirty="0"/>
          </a:p>
          <a:p>
            <a:pPr algn="just"/>
            <a:r>
              <a:rPr lang="ru-RU" b="1" dirty="0" err="1"/>
              <a:t>К</a:t>
            </a:r>
            <a:r>
              <a:rPr lang="ru-RU" b="1" baseline="-25000" dirty="0" err="1"/>
              <a:t>до</a:t>
            </a:r>
            <a:r>
              <a:rPr lang="ru-RU" b="1" dirty="0"/>
              <a:t> </a:t>
            </a:r>
            <a:r>
              <a:rPr lang="ru-RU" dirty="0"/>
              <a:t>– коэффициент, учитывающий расходы на организацию дополнительного профессионального образования педагогических работников. Рекомендуемое значение </a:t>
            </a:r>
            <a:r>
              <a:rPr lang="ru-RU" b="1" dirty="0" err="1"/>
              <a:t>К</a:t>
            </a:r>
            <a:r>
              <a:rPr lang="ru-RU" b="1" baseline="-25000" dirty="0" err="1"/>
              <a:t>н</a:t>
            </a:r>
            <a:r>
              <a:rPr lang="ru-RU" b="1" baseline="-25000" dirty="0"/>
              <a:t> </a:t>
            </a:r>
            <a:r>
              <a:rPr lang="ru-RU" dirty="0"/>
              <a:t>= 1,02-1,04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1715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31B1A5-A361-42A2-A433-596B667812E2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  <p:pic>
        <p:nvPicPr>
          <p:cNvPr id="5" name="table"/>
          <p:cNvPicPr>
            <a:picLocks noChangeAspect="1"/>
          </p:cNvPicPr>
          <p:nvPr/>
        </p:nvPicPr>
        <p:blipFill rotWithShape="1">
          <a:blip r:embed="rId2"/>
          <a:srcRect r="48704"/>
          <a:stretch/>
        </p:blipFill>
        <p:spPr>
          <a:xfrm>
            <a:off x="2051720" y="1218990"/>
            <a:ext cx="5081760" cy="305354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15506" y="4582869"/>
            <a:ext cx="47541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Количество детей в группе – 23 человека. </a:t>
            </a:r>
          </a:p>
          <a:p>
            <a:pPr algn="ctr"/>
            <a:r>
              <a:rPr lang="ru-RU" dirty="0" smtClean="0"/>
              <a:t>В результате</a:t>
            </a:r>
            <a:r>
              <a:rPr lang="en-US" b="1" dirty="0"/>
              <a:t> C</a:t>
            </a:r>
            <a:r>
              <a:rPr lang="ru-RU" b="1" baseline="-25000" dirty="0" err="1"/>
              <a:t>пед</a:t>
            </a:r>
            <a:r>
              <a:rPr lang="ru-RU" b="1" dirty="0"/>
              <a:t> </a:t>
            </a:r>
            <a:r>
              <a:rPr lang="ru-RU" dirty="0" smtClean="0"/>
              <a:t>=0,11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8990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31B1A5-A361-42A2-A433-596B667812E2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1187624" y="782999"/>
                <a:ext cx="6912768" cy="16036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ru-RU" dirty="0"/>
                  <a:t>Расчет нормативных затрат на оказание услуги по реализации Программы и создание условий для присмотра и ухода,</a:t>
                </a:r>
                <a:r>
                  <a:rPr lang="ru-RU" b="1" dirty="0"/>
                  <a:t> </a:t>
                </a:r>
                <a:r>
                  <a:rPr lang="en-US" dirty="0"/>
                  <a:t>N</a:t>
                </a:r>
                <a:r>
                  <a:rPr lang="ru-RU" baseline="-25000" dirty="0" err="1"/>
                  <a:t>усл</a:t>
                </a:r>
                <a:r>
                  <a:rPr lang="ru-RU" dirty="0"/>
                  <a:t>,</a:t>
                </a:r>
                <a:r>
                  <a:rPr lang="ru-RU" b="1" baseline="-25000" dirty="0"/>
                  <a:t> </a:t>
                </a:r>
                <a:r>
                  <a:rPr lang="ru-RU" dirty="0"/>
                  <a:t>осуществляется по формуле</a:t>
                </a:r>
                <a:r>
                  <a:rPr lang="ru-RU" dirty="0" smtClean="0"/>
                  <a:t>:</a:t>
                </a:r>
              </a:p>
              <a:p>
                <a:pPr lvl="0"/>
                <a:endParaRPr lang="ru-RU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sz="2400" i="1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ru-RU" sz="2400" i="1">
                              <a:latin typeface="Cambria Math"/>
                            </a:rPr>
                            <m:t>усл</m:t>
                          </m:r>
                        </m:sub>
                      </m:sSub>
                      <m:r>
                        <a:rPr lang="ru-RU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ru-RU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ru-RU" sz="2400" i="1">
                              <a:latin typeface="Cambria Math"/>
                            </a:rPr>
                            <m:t>обуч</m:t>
                          </m:r>
                        </m:sub>
                      </m:sSub>
                      <m:r>
                        <a:rPr lang="ru-RU" sz="2400" i="1">
                          <a:latin typeface="Cambria Math"/>
                        </a:rPr>
                        <m:t> +</m:t>
                      </m:r>
                      <m:sSub>
                        <m:sSubPr>
                          <m:ctrlPr>
                            <a:rPr lang="ru-RU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ru-RU" sz="2400" i="1">
                              <a:latin typeface="Cambria Math"/>
                            </a:rPr>
                            <m:t>пр</m:t>
                          </m:r>
                        </m:sub>
                      </m:sSub>
                      <m:r>
                        <a:rPr lang="ru-RU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ru-RU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ru-RU" sz="2400" i="1">
                              <a:latin typeface="Cambria Math"/>
                            </a:rPr>
                            <m:t>ком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782999"/>
                <a:ext cx="6912768" cy="1603644"/>
              </a:xfrm>
              <a:prstGeom prst="rect">
                <a:avLst/>
              </a:prstGeom>
              <a:blipFill rotWithShape="1">
                <a:blip r:embed="rId2"/>
                <a:stretch>
                  <a:fillRect l="-617" t="-1894" r="-1235" b="-265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Прямоугольник 1"/>
          <p:cNvSpPr/>
          <p:nvPr/>
        </p:nvSpPr>
        <p:spPr>
          <a:xfrm>
            <a:off x="1187624" y="3212976"/>
            <a:ext cx="69127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i="1" dirty="0" smtClean="0"/>
              <a:t>работники, обеспечивающие </a:t>
            </a:r>
            <a:r>
              <a:rPr lang="ru-RU" sz="1400" i="1" dirty="0"/>
              <a:t>функционирование систем отопления, доставку необходимых </a:t>
            </a:r>
            <a:r>
              <a:rPr lang="ru-RU" sz="1400" i="1" dirty="0" smtClean="0"/>
              <a:t>и хранение </a:t>
            </a:r>
            <a:r>
              <a:rPr lang="ru-RU" sz="1400" i="1" dirty="0"/>
              <a:t>средств обучения, продуктов питания (истопники, кочегары, операторы бойлерных, водители, грузчики, кладовщики, подсобные рабочие, слесари-сантехники и пр</a:t>
            </a:r>
            <a:r>
              <a:rPr lang="ru-RU" sz="1400" i="1" dirty="0" smtClean="0"/>
              <a:t>.) + персонал занимающийся приготовлением питания и </a:t>
            </a:r>
            <a:r>
              <a:rPr lang="ru-RU" sz="1400" i="1" smtClean="0"/>
              <a:t>непосредственным оказанием услуги (повара, кастелянши…..)</a:t>
            </a:r>
            <a:endParaRPr lang="ru-RU" sz="1400" i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79612" y="4725144"/>
            <a:ext cx="712879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600" i="1" dirty="0" smtClean="0"/>
              <a:t>направленность </a:t>
            </a:r>
            <a:r>
              <a:rPr lang="ru-RU" sz="1600" i="1" dirty="0"/>
              <a:t>групп (в том числе для групп коррекционной, комбинированной и оздоровительной направленностей);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600" i="1" dirty="0" smtClean="0"/>
              <a:t>режим </a:t>
            </a:r>
            <a:r>
              <a:rPr lang="ru-RU" sz="1600" i="1" dirty="0"/>
              <a:t>пребывания детей в группе (количество часов пребывания в сутки);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600" i="1" dirty="0" smtClean="0"/>
              <a:t>возраст </a:t>
            </a:r>
            <a:r>
              <a:rPr lang="ru-RU" sz="1600" i="1" dirty="0"/>
              <a:t>воспитанников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600" i="1" dirty="0" smtClean="0"/>
              <a:t>прочие особенности реализации </a:t>
            </a:r>
            <a:r>
              <a:rPr lang="ru-RU" sz="1600" i="1" dirty="0"/>
              <a:t>Программы.</a:t>
            </a:r>
          </a:p>
        </p:txBody>
      </p:sp>
    </p:spTree>
    <p:extLst>
      <p:ext uri="{BB962C8B-B14F-4D97-AF65-F5344CB8AC3E}">
        <p14:creationId xmlns:p14="http://schemas.microsoft.com/office/powerpoint/2010/main" val="3681656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31B1A5-A361-42A2-A433-596B667812E2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1029916" y="1124744"/>
                <a:ext cx="7560840" cy="43985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ru-RU" dirty="0"/>
                  <a:t>Расчет затрат на оказание услуги по присмотру и уходу за детьми,</a:t>
                </a:r>
                <a:r>
                  <a:rPr lang="ru-RU" b="1" dirty="0"/>
                  <a:t> </a:t>
                </a:r>
                <a:r>
                  <a:rPr lang="en-US" b="1" i="1" dirty="0"/>
                  <a:t>P</a:t>
                </a:r>
                <a:r>
                  <a:rPr lang="ru-RU" baseline="-25000" dirty="0" err="1"/>
                  <a:t>пиу</a:t>
                </a:r>
                <a:r>
                  <a:rPr lang="ru-RU" dirty="0"/>
                  <a:t>,</a:t>
                </a:r>
                <a:r>
                  <a:rPr lang="ru-RU" b="1" baseline="-25000" dirty="0"/>
                  <a:t> </a:t>
                </a:r>
                <a:r>
                  <a:rPr lang="ru-RU" dirty="0"/>
                  <a:t>осуществляется по формуле</a:t>
                </a:r>
                <a:r>
                  <a:rPr lang="ru-RU" dirty="0" smtClean="0"/>
                  <a:t>:</a:t>
                </a:r>
              </a:p>
              <a:p>
                <a:pPr lvl="0" algn="ctr"/>
                <a:endParaRPr lang="ru-RU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sz="2400" i="1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ru-RU" sz="2400" i="1">
                              <a:latin typeface="Cambria Math"/>
                            </a:rPr>
                            <m:t>пиу</m:t>
                          </m:r>
                        </m:sub>
                      </m:sSub>
                      <m:r>
                        <a:rPr lang="ru-RU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ru-RU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ru-RU" sz="2400" i="1">
                              <a:latin typeface="Cambria Math"/>
                            </a:rPr>
                            <m:t>пп</m:t>
                          </m:r>
                        </m:sub>
                      </m:sSub>
                      <m:r>
                        <a:rPr lang="ru-RU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ru-RU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ru-RU" sz="2400" i="1">
                              <a:latin typeface="Cambria Math"/>
                            </a:rPr>
                            <m:t>пр</m:t>
                          </m:r>
                        </m:sub>
                      </m:sSub>
                    </m:oMath>
                  </m:oMathPara>
                </a14:m>
                <a:endParaRPr lang="ru-RU" dirty="0" smtClean="0"/>
              </a:p>
              <a:p>
                <a:endParaRPr lang="ru-RU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от</m:t>
                        </m:r>
                      </m:sub>
                    </m:sSub>
                  </m:oMath>
                </a14:m>
                <a:r>
                  <a:rPr lang="ru-RU" dirty="0"/>
                  <a:t> – норматив затрат на оплату труда и начислений на выплаты по оплате труда работников, участвующих в оказании услуги по присмотру и уходу </a:t>
                </a:r>
                <a:endParaRPr lang="ru-RU" dirty="0" smtClean="0"/>
              </a:p>
              <a:p>
                <a:endParaRPr lang="ru-RU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пп</m:t>
                        </m:r>
                      </m:sub>
                    </m:sSub>
                  </m:oMath>
                </a14:m>
                <a:r>
                  <a:rPr lang="ru-RU" dirty="0"/>
                  <a:t> – норматив затрат на приобретение продуктов питания</a:t>
                </a:r>
                <a:endParaRPr lang="ru-RU" dirty="0" smtClean="0"/>
              </a:p>
              <a:p>
                <a:endParaRPr lang="ru-RU" i="1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пр</m:t>
                        </m:r>
                      </m:sub>
                    </m:sSub>
                  </m:oMath>
                </a14:m>
                <a:r>
                  <a:rPr lang="ru-RU" dirty="0"/>
                  <a:t> – норматив затрат на осуществление прочих расходов, связанных с приобретением расходных материалов, используемых для обеспечения соблюдения воспитанниками режима дня и личной </a:t>
                </a:r>
                <a:r>
                  <a:rPr lang="ru-RU" dirty="0" smtClean="0"/>
                  <a:t>гигиены</a:t>
                </a:r>
                <a:endParaRPr lang="ru-RU" dirty="0"/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9916" y="1124744"/>
                <a:ext cx="7560840" cy="4398512"/>
              </a:xfrm>
              <a:prstGeom prst="rect">
                <a:avLst/>
              </a:prstGeom>
              <a:blipFill rotWithShape="1">
                <a:blip r:embed="rId2"/>
                <a:stretch>
                  <a:fillRect l="-726" t="-693" r="-806" b="-138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778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31B1A5-A361-42A2-A433-596B667812E2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971600" y="1340768"/>
                <a:ext cx="7488832" cy="40882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2" algn="ctr"/>
                <a:r>
                  <a:rPr lang="ru-RU" dirty="0"/>
                  <a:t>Норматив затрат на приобретение продуктов питания  при оказании основной услуги по присмотру и уходу за детьми</a:t>
                </a:r>
                <a:r>
                  <a:rPr lang="ru-RU" b="1" dirty="0"/>
                  <a:t> </a:t>
                </a:r>
                <a:r>
                  <a:rPr lang="en-US" b="1" dirty="0"/>
                  <a:t>N</a:t>
                </a:r>
                <a:r>
                  <a:rPr lang="ru-RU" b="1" baseline="-25000" dirty="0" err="1"/>
                  <a:t>ппб</a:t>
                </a:r>
                <a:r>
                  <a:rPr lang="ru-RU" dirty="0"/>
                  <a:t> определяется по формуле:</a:t>
                </a:r>
                <a:endParaRPr lang="ru-RU" sz="16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i="1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ru-RU" i="1">
                              <a:latin typeface="Cambria Math"/>
                            </a:rPr>
                            <m:t>ппб</m:t>
                          </m:r>
                        </m:sub>
                      </m:sSub>
                      <m:r>
                        <a:rPr lang="ru-RU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ru-RU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ru-RU" i="1">
                                  <a:latin typeface="Cambria Math"/>
                                </a:rPr>
                                <m:t>×</m:t>
                              </m:r>
                              <m:sSub>
                                <m:sSubPr>
                                  <m:ctrlPr>
                                    <a:rPr lang="ru-RU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r>
                        <a:rPr lang="ru-RU" i="1">
                          <a:latin typeface="Cambria Math"/>
                        </a:rPr>
                        <m:t>×</m:t>
                      </m:r>
                      <m:r>
                        <a:rPr lang="ru-RU" i="1">
                          <a:latin typeface="Cambria Math"/>
                        </a:rPr>
                        <m:t>𝐷</m:t>
                      </m:r>
                    </m:oMath>
                  </m:oMathPara>
                </a14:m>
                <a:endParaRPr lang="ru-RU" sz="16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−</m:t>
                    </m:r>
                  </m:oMath>
                </a14:m>
                <a:r>
                  <a:rPr lang="ru-RU" dirty="0"/>
                  <a:t> средняя рыночная стоимость приобретения единицы </a:t>
                </a:r>
                <a:r>
                  <a:rPr lang="en-US" dirty="0" err="1"/>
                  <a:t>i</a:t>
                </a:r>
                <a:r>
                  <a:rPr lang="ru-RU" dirty="0"/>
                  <a:t>-го продукта из рациона потребления детей, рублей;</a:t>
                </a:r>
                <a:endParaRPr lang="ru-RU" sz="16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−</m:t>
                    </m:r>
                  </m:oMath>
                </a14:m>
                <a:r>
                  <a:rPr lang="ru-RU" dirty="0"/>
                  <a:t> суточный объем потребления </a:t>
                </a:r>
                <a:r>
                  <a:rPr lang="en-US" dirty="0" err="1"/>
                  <a:t>i</a:t>
                </a:r>
                <a:r>
                  <a:rPr lang="ru-RU" dirty="0"/>
                  <a:t>-го продукта в рационе детей, единиц;</a:t>
                </a:r>
                <a:endParaRPr lang="ru-RU" sz="1600" dirty="0"/>
              </a:p>
              <a:p>
                <a:r>
                  <a:rPr lang="en-US" dirty="0"/>
                  <a:t>D</a:t>
                </a:r>
                <a:r>
                  <a:rPr lang="ru-RU" dirty="0"/>
                  <a:t> – планируемое количество дней посещения одним ребенком образовательной организации, работающей 5 дней в неделю 10 месяцев в году, на плановый финансовый год.</a:t>
                </a:r>
                <a:endParaRPr lang="ru-RU" sz="1600" dirty="0"/>
              </a:p>
              <a:p>
                <a:r>
                  <a:rPr lang="ru-RU" dirty="0"/>
                  <a:t>Определяется с учетом оценки количества дней пропуска детьми по различным причинам.</a:t>
                </a:r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1340768"/>
                <a:ext cx="7488832" cy="4088299"/>
              </a:xfrm>
              <a:prstGeom prst="rect">
                <a:avLst/>
              </a:prstGeom>
              <a:blipFill rotWithShape="1">
                <a:blip r:embed="rId2"/>
                <a:stretch>
                  <a:fillRect l="-651" t="-745" r="-1465" b="-14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71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3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9705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0" name="Заголовок 1"/>
          <p:cNvSpPr>
            <a:spLocks noGrp="1"/>
          </p:cNvSpPr>
          <p:nvPr>
            <p:ph type="title"/>
          </p:nvPr>
        </p:nvSpPr>
        <p:spPr>
          <a:xfrm>
            <a:off x="571472" y="2857496"/>
            <a:ext cx="8229600" cy="64294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dirty="0" smtClean="0"/>
              <a:t>Спасибо!</a:t>
            </a:r>
            <a:endParaRPr lang="ru-RU" sz="32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11DBAB-B297-467A-B699-CCDE1E99EE31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7916</TotalTime>
  <Words>1539</Words>
  <Application>Microsoft Office PowerPoint</Application>
  <PresentationFormat>Экран (4:3)</PresentationFormat>
  <Paragraphs>220</Paragraphs>
  <Slides>21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ФГОС ДО. Финансовые механизмы реализации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Порядок определения норматива оплаты труда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Теоретические аспекты использования методик расчета нормативов затрат на оказание услуг по содержанию и обучению детей с учетом специфики предоставляемых услуг и региональных особенностей деятельности ДОУ.</dc:title>
  <dc:creator>Семен</dc:creator>
  <cp:lastModifiedBy>Славин С.С.</cp:lastModifiedBy>
  <cp:revision>214</cp:revision>
  <dcterms:created xsi:type="dcterms:W3CDTF">2010-08-25T03:43:27Z</dcterms:created>
  <dcterms:modified xsi:type="dcterms:W3CDTF">2014-02-19T08:37:38Z</dcterms:modified>
</cp:coreProperties>
</file>